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Arimo"/>
      <p:regular r:id="rId45"/>
      <p:bold r:id="rId46"/>
      <p:italic r:id="rId47"/>
      <p:boldItalic r:id="rId48"/>
    </p:embeddedFont>
    <p:embeddedFont>
      <p:font typeface="Bebas Neue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EBE465-5F99-4F10-8F81-02290F849389}">
  <a:tblStyle styleId="{C4EBE465-5F99-4F10-8F81-02290F8493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Arimo-bold.fntdata"/><Relationship Id="rId45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imo-boldItalic.fntdata"/><Relationship Id="rId47" Type="http://schemas.openxmlformats.org/officeDocument/2006/relationships/font" Target="fonts/Arimo-italic.fntdata"/><Relationship Id="rId49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5e77e62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5e77e62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89b09047e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89b09047e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89b09047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089b09047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0878fb41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0878fb4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0878fb41d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0878fb41d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0878fb41d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0878fb41d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0878fb41d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0878fb41d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0878fb41d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0878fb41d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89f465c93_6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89f465c93_6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089f465c93_2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089f465c93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089f465c93_2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089f465c93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5e6061853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5e606185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089f465c93_2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089f465c93_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089f465c93_2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089f465c93_2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089f465c93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089f465c93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089f465c93_6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089f465c93_6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089f465c93_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089f465c93_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089f465c93_2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1089f465c93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089f465c9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089f465c9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89f465c93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89f465c93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089f465c93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089f465c93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089f465c93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089f465c93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5e6061853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5e6061853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089f465c93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1089f465c93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089f465c93_2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089f465c93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089f465c93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089f465c93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089f465c93_2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1089f465c93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089f465c93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089f465c93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089f465c93_2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089f465c93_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089f465c93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089f465c93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089f465c93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089f465c93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07d473be5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07d473be5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f5e77e6543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f5e77e6543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5e77e6543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5e77e6543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1a32cbe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1a32cbe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89b090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089b090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89b09047e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089b09047e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89b09047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89b09047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89b09047e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89b09047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293750" y="1495425"/>
            <a:ext cx="3764400" cy="10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1933650" y="3189775"/>
            <a:ext cx="5153100" cy="2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57" name="Google Shape;57;p1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3" type="title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5" type="title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6" type="title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8" type="title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9" type="title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5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74" name="Google Shape;74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1914075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1914075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2" type="title"/>
          </p:nvPr>
        </p:nvSpPr>
        <p:spPr>
          <a:xfrm>
            <a:off x="4999425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4"/>
          <p:cNvSpPr txBox="1"/>
          <p:nvPr>
            <p:ph idx="3" type="subTitle"/>
          </p:nvPr>
        </p:nvSpPr>
        <p:spPr>
          <a:xfrm>
            <a:off x="4999425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4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82" name="Google Shape;82;p1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2" type="title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" name="Google Shape;88;p15"/>
          <p:cNvSpPr txBox="1"/>
          <p:nvPr>
            <p:ph idx="3" type="subTitle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4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90" name="Google Shape;90;p1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714300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714300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>
            <a:off x="3456750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16"/>
          <p:cNvSpPr txBox="1"/>
          <p:nvPr>
            <p:ph idx="3" type="subTitle"/>
          </p:nvPr>
        </p:nvSpPr>
        <p:spPr>
          <a:xfrm>
            <a:off x="3456750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4" type="title"/>
          </p:nvPr>
        </p:nvSpPr>
        <p:spPr>
          <a:xfrm>
            <a:off x="6199188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16"/>
          <p:cNvSpPr txBox="1"/>
          <p:nvPr>
            <p:ph idx="5" type="subTitle"/>
          </p:nvPr>
        </p:nvSpPr>
        <p:spPr>
          <a:xfrm>
            <a:off x="6199188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6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36350" y="30399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736350" y="368678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2" type="title"/>
          </p:nvPr>
        </p:nvSpPr>
        <p:spPr>
          <a:xfrm>
            <a:off x="736350" y="1475500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17"/>
          <p:cNvSpPr txBox="1"/>
          <p:nvPr>
            <p:ph idx="3" type="subTitle"/>
          </p:nvPr>
        </p:nvSpPr>
        <p:spPr>
          <a:xfrm>
            <a:off x="736350" y="2122313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4" type="title"/>
          </p:nvPr>
        </p:nvSpPr>
        <p:spPr>
          <a:xfrm>
            <a:off x="6199188" y="1475500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5" type="subTitle"/>
          </p:nvPr>
        </p:nvSpPr>
        <p:spPr>
          <a:xfrm>
            <a:off x="6199200" y="2122312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6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7" type="title"/>
          </p:nvPr>
        </p:nvSpPr>
        <p:spPr>
          <a:xfrm>
            <a:off x="6199200" y="30399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17"/>
          <p:cNvSpPr txBox="1"/>
          <p:nvPr>
            <p:ph idx="8" type="subTitle"/>
          </p:nvPr>
        </p:nvSpPr>
        <p:spPr>
          <a:xfrm>
            <a:off x="6199200" y="368678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9" type="title"/>
          </p:nvPr>
        </p:nvSpPr>
        <p:spPr>
          <a:xfrm>
            <a:off x="3459563" y="30399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17"/>
          <p:cNvSpPr txBox="1"/>
          <p:nvPr>
            <p:ph idx="13" type="subTitle"/>
          </p:nvPr>
        </p:nvSpPr>
        <p:spPr>
          <a:xfrm>
            <a:off x="3459563" y="368678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4" type="title"/>
          </p:nvPr>
        </p:nvSpPr>
        <p:spPr>
          <a:xfrm>
            <a:off x="3459563" y="1475500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3" name="Google Shape;113;p17"/>
          <p:cNvSpPr txBox="1"/>
          <p:nvPr>
            <p:ph idx="15" type="subTitle"/>
          </p:nvPr>
        </p:nvSpPr>
        <p:spPr>
          <a:xfrm>
            <a:off x="3459563" y="2122313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" name="Google Shape;114;p1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1200" y="306432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721200" y="371113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2" type="title"/>
          </p:nvPr>
        </p:nvSpPr>
        <p:spPr>
          <a:xfrm>
            <a:off x="725325" y="15204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725325" y="2167301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4" type="title"/>
          </p:nvPr>
        </p:nvSpPr>
        <p:spPr>
          <a:xfrm>
            <a:off x="6188163" y="15204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18"/>
          <p:cNvSpPr txBox="1"/>
          <p:nvPr>
            <p:ph idx="5" type="subTitle"/>
          </p:nvPr>
        </p:nvSpPr>
        <p:spPr>
          <a:xfrm>
            <a:off x="6188175" y="2167300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6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7" type="title"/>
          </p:nvPr>
        </p:nvSpPr>
        <p:spPr>
          <a:xfrm>
            <a:off x="6184050" y="306432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5" name="Google Shape;125;p18"/>
          <p:cNvSpPr txBox="1"/>
          <p:nvPr>
            <p:ph idx="8" type="subTitle"/>
          </p:nvPr>
        </p:nvSpPr>
        <p:spPr>
          <a:xfrm>
            <a:off x="6184050" y="371113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6" name="Google Shape;126;p1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5194325" y="3443524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19"/>
          <p:cNvSpPr txBox="1"/>
          <p:nvPr>
            <p:ph idx="1" type="subTitle"/>
          </p:nvPr>
        </p:nvSpPr>
        <p:spPr>
          <a:xfrm>
            <a:off x="5194325" y="4090330"/>
            <a:ext cx="22305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2" type="title"/>
          </p:nvPr>
        </p:nvSpPr>
        <p:spPr>
          <a:xfrm>
            <a:off x="5194313" y="1158124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19"/>
          <p:cNvSpPr txBox="1"/>
          <p:nvPr>
            <p:ph idx="3" type="subTitle"/>
          </p:nvPr>
        </p:nvSpPr>
        <p:spPr>
          <a:xfrm>
            <a:off x="5194325" y="1804929"/>
            <a:ext cx="22305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4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5" type="title"/>
          </p:nvPr>
        </p:nvSpPr>
        <p:spPr>
          <a:xfrm>
            <a:off x="5194325" y="2300824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5" name="Google Shape;135;p19"/>
          <p:cNvSpPr txBox="1"/>
          <p:nvPr>
            <p:ph idx="6" type="subTitle"/>
          </p:nvPr>
        </p:nvSpPr>
        <p:spPr>
          <a:xfrm>
            <a:off x="5194325" y="2947643"/>
            <a:ext cx="22305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" name="Google Shape;136;p1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5562600" y="2988175"/>
            <a:ext cx="2867100" cy="3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4474125" y="1495425"/>
            <a:ext cx="39555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hasCustomPrompt="1" type="title"/>
          </p:nvPr>
        </p:nvSpPr>
        <p:spPr>
          <a:xfrm>
            <a:off x="3857450" y="730575"/>
            <a:ext cx="19383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2704575" y="1488775"/>
            <a:ext cx="3734700" cy="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hasCustomPrompt="1" idx="2" type="title"/>
          </p:nvPr>
        </p:nvSpPr>
        <p:spPr>
          <a:xfrm>
            <a:off x="3857450" y="2029025"/>
            <a:ext cx="19383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5" name="Google Shape;145;p21"/>
          <p:cNvSpPr txBox="1"/>
          <p:nvPr>
            <p:ph idx="3" type="subTitle"/>
          </p:nvPr>
        </p:nvSpPr>
        <p:spPr>
          <a:xfrm>
            <a:off x="2704575" y="2787225"/>
            <a:ext cx="3734700" cy="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hasCustomPrompt="1" idx="4" type="title"/>
          </p:nvPr>
        </p:nvSpPr>
        <p:spPr>
          <a:xfrm>
            <a:off x="3780800" y="3330900"/>
            <a:ext cx="19383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7" name="Google Shape;147;p21"/>
          <p:cNvSpPr txBox="1"/>
          <p:nvPr>
            <p:ph idx="5" type="subTitle"/>
          </p:nvPr>
        </p:nvSpPr>
        <p:spPr>
          <a:xfrm>
            <a:off x="2704575" y="4089100"/>
            <a:ext cx="3734700" cy="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8" name="Google Shape;148;p2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hasCustomPrompt="1" type="title"/>
          </p:nvPr>
        </p:nvSpPr>
        <p:spPr>
          <a:xfrm>
            <a:off x="1146851" y="2167525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714350" y="3611525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hasCustomPrompt="1" idx="2" type="title"/>
          </p:nvPr>
        </p:nvSpPr>
        <p:spPr>
          <a:xfrm>
            <a:off x="3075717" y="2950750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/>
          <p:nvPr>
            <p:ph idx="3" type="subTitle"/>
          </p:nvPr>
        </p:nvSpPr>
        <p:spPr>
          <a:xfrm>
            <a:off x="2643217" y="1480100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hasCustomPrompt="1" idx="4" type="title"/>
          </p:nvPr>
        </p:nvSpPr>
        <p:spPr>
          <a:xfrm>
            <a:off x="5004584" y="2167525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/>
          <p:nvPr>
            <p:ph idx="5" type="subTitle"/>
          </p:nvPr>
        </p:nvSpPr>
        <p:spPr>
          <a:xfrm>
            <a:off x="4572083" y="3611525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hasCustomPrompt="1" idx="6" type="title"/>
          </p:nvPr>
        </p:nvSpPr>
        <p:spPr>
          <a:xfrm>
            <a:off x="6933451" y="2950750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/>
          <p:nvPr>
            <p:ph idx="7" type="subTitle"/>
          </p:nvPr>
        </p:nvSpPr>
        <p:spPr>
          <a:xfrm>
            <a:off x="6500950" y="1480100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8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60" name="Google Shape;160;p2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5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3024150" y="2831188"/>
            <a:ext cx="3095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3024150" y="1440213"/>
            <a:ext cx="30957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10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65" name="Google Shape;165;p2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1011250" y="2703350"/>
            <a:ext cx="24291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1011250" y="1304150"/>
            <a:ext cx="1932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70" name="Google Shape;170;p2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5703750" y="2703350"/>
            <a:ext cx="24291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6276975" y="1304150"/>
            <a:ext cx="1855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75" name="Google Shape;175;p2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1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/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80" name="Google Shape;180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706050" y="1408650"/>
            <a:ext cx="37683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84" name="Google Shape;184;p2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7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subTitle"/>
          </p:nvPr>
        </p:nvSpPr>
        <p:spPr>
          <a:xfrm>
            <a:off x="4669650" y="1408650"/>
            <a:ext cx="37683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714300" y="1656375"/>
            <a:ext cx="3361200" cy="13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type="title"/>
          </p:nvPr>
        </p:nvSpPr>
        <p:spPr>
          <a:xfrm>
            <a:off x="714300" y="490500"/>
            <a:ext cx="28287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91" name="Google Shape;191;p2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8"/>
          <p:cNvSpPr txBox="1"/>
          <p:nvPr/>
        </p:nvSpPr>
        <p:spPr>
          <a:xfrm>
            <a:off x="714300" y="3620145"/>
            <a:ext cx="47394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1804169" y="29418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804169" y="3588701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title"/>
          </p:nvPr>
        </p:nvSpPr>
        <p:spPr>
          <a:xfrm>
            <a:off x="5109344" y="29418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5109344" y="3588701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714300" y="1971675"/>
            <a:ext cx="38577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714300" y="553450"/>
            <a:ext cx="38577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2367000" y="1163250"/>
            <a:ext cx="4410000" cy="28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.xm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.xm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.xm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.xml"/><Relationship Id="rId4" Type="http://schemas.openxmlformats.org/officeDocument/2006/relationships/slide" Target="/ppt/slides/slide18.xml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slide" Target="/ppt/slides/slide2.xml"/><Relationship Id="rId6" Type="http://schemas.openxmlformats.org/officeDocument/2006/relationships/slide" Target="/ppt/slides/slide19.xml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1.xml"/><Relationship Id="rId5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slide" Target="/ppt/slides/slide2.xml"/><Relationship Id="rId7" Type="http://schemas.openxmlformats.org/officeDocument/2006/relationships/slide" Target="/ppt/slides/slide20.xml"/><Relationship Id="rId8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slide" Target="/ppt/slides/slide2.xml"/><Relationship Id="rId5" Type="http://schemas.openxmlformats.org/officeDocument/2006/relationships/slide" Target="/ppt/slides/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slide" Target="/ppt/slides/slide2.xml"/><Relationship Id="rId6" Type="http://schemas.openxmlformats.org/officeDocument/2006/relationships/slide" Target="/ppt/slides/slide22.xml"/><Relationship Id="rId7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.xml"/><Relationship Id="rId4" Type="http://schemas.openxmlformats.org/officeDocument/2006/relationships/slide" Target="/ppt/slides/slide23.xml"/><Relationship Id="rId9" Type="http://schemas.openxmlformats.org/officeDocument/2006/relationships/image" Target="../media/image27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Relationship Id="rId10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.xml"/><Relationship Id="rId4" Type="http://schemas.openxmlformats.org/officeDocument/2006/relationships/slide" Target="/ppt/slides/slide24.xml"/><Relationship Id="rId9" Type="http://schemas.openxmlformats.org/officeDocument/2006/relationships/image" Target="../media/image32.jp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.xml"/><Relationship Id="rId4" Type="http://schemas.openxmlformats.org/officeDocument/2006/relationships/slide" Target="/ppt/slides/slide25.xml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.xml"/><Relationship Id="rId4" Type="http://schemas.openxmlformats.org/officeDocument/2006/relationships/slide" Target="/ppt/slides/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.xml"/><Relationship Id="rId4" Type="http://schemas.openxmlformats.org/officeDocument/2006/relationships/slide" Target="/ppt/slides/slide27.xml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2.xml"/><Relationship Id="rId4" Type="http://schemas.openxmlformats.org/officeDocument/2006/relationships/slide" Target="/ppt/slides/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2.xml"/><Relationship Id="rId4" Type="http://schemas.openxmlformats.org/officeDocument/2006/relationships/slide" Target="/ppt/slides/slide29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2.xml"/><Relationship Id="rId4" Type="http://schemas.openxmlformats.org/officeDocument/2006/relationships/slide" Target="/ppt/slides/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2.xml"/><Relationship Id="rId4" Type="http://schemas.openxmlformats.org/officeDocument/2006/relationships/slide" Target="/ppt/slides/slide31.xml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2.xml"/><Relationship Id="rId4" Type="http://schemas.openxmlformats.org/officeDocument/2006/relationships/slide" Target="/ppt/slides/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2.xml"/><Relationship Id="rId4" Type="http://schemas.openxmlformats.org/officeDocument/2006/relationships/slide" Target="/ppt/slides/slide33.xml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2.xml"/><Relationship Id="rId4" Type="http://schemas.openxmlformats.org/officeDocument/2006/relationships/slide" Target="/ppt/slides/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2.xml"/><Relationship Id="rId4" Type="http://schemas.openxmlformats.org/officeDocument/2006/relationships/slide" Target="/ppt/slides/slide35.xml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2.xml"/><Relationship Id="rId4" Type="http://schemas.openxmlformats.org/officeDocument/2006/relationships/slide" Target="/ppt/slides/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2.xml"/><Relationship Id="rId4" Type="http://schemas.openxmlformats.org/officeDocument/2006/relationships/slide" Target="/ppt/slides/slide37.xml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2.xml"/><Relationship Id="rId4" Type="http://schemas.openxmlformats.org/officeDocument/2006/relationships/slide" Target="/ppt/slides/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ctrTitle"/>
          </p:nvPr>
        </p:nvSpPr>
        <p:spPr>
          <a:xfrm>
            <a:off x="434450" y="1471697"/>
            <a:ext cx="5007300" cy="25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VISIÓN POR COMPUTADOR</a:t>
            </a:r>
            <a:endParaRPr sz="4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2F2F2"/>
                </a:solidFill>
              </a:rPr>
              <a:t>Text detection and recognition in the wild</a:t>
            </a:r>
            <a:endParaRPr sz="4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2"/>
              </a:solidFill>
            </a:endParaRPr>
          </a:p>
        </p:txBody>
      </p:sp>
      <p:sp>
        <p:nvSpPr>
          <p:cNvPr id="233" name="Google Shape;233;p31"/>
          <p:cNvSpPr txBox="1"/>
          <p:nvPr>
            <p:ph idx="1" type="subTitle"/>
          </p:nvPr>
        </p:nvSpPr>
        <p:spPr>
          <a:xfrm>
            <a:off x="529975" y="3918850"/>
            <a:ext cx="44388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Zuleika Mª Redondo GARCÍA		</a:t>
            </a: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Victoria Nikitina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Iñigo Zárate RICO			Laura García GARCÍA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5202386" y="4273499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529975" y="947750"/>
            <a:ext cx="2593376" cy="6526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PROYECTO</a:t>
            </a:r>
          </a:p>
        </p:txBody>
      </p:sp>
      <p:sp>
        <p:nvSpPr>
          <p:cNvPr id="236" name="Google Shape;236;p31"/>
          <p:cNvSpPr/>
          <p:nvPr/>
        </p:nvSpPr>
        <p:spPr>
          <a:xfrm>
            <a:off x="3870412" y="866903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38" name="Google Shape;238;p3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39" name="Google Shape;239;p3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31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31"/>
          <p:cNvGrpSpPr/>
          <p:nvPr/>
        </p:nvGrpSpPr>
        <p:grpSpPr>
          <a:xfrm>
            <a:off x="5401257" y="866888"/>
            <a:ext cx="3107245" cy="3299166"/>
            <a:chOff x="299357" y="956975"/>
            <a:chExt cx="3107245" cy="3299166"/>
          </a:xfrm>
        </p:grpSpPr>
        <p:grpSp>
          <p:nvGrpSpPr>
            <p:cNvPr id="250" name="Google Shape;250;p31"/>
            <p:cNvGrpSpPr/>
            <p:nvPr/>
          </p:nvGrpSpPr>
          <p:grpSpPr>
            <a:xfrm>
              <a:off x="2494950" y="1297100"/>
              <a:ext cx="65475" cy="397950"/>
              <a:chOff x="2551425" y="1409425"/>
              <a:chExt cx="65475" cy="397950"/>
            </a:xfrm>
          </p:grpSpPr>
          <p:sp>
            <p:nvSpPr>
              <p:cNvPr id="251" name="Google Shape;251;p31"/>
              <p:cNvSpPr/>
              <p:nvPr/>
            </p:nvSpPr>
            <p:spPr>
              <a:xfrm>
                <a:off x="2568775" y="1499550"/>
                <a:ext cx="36100" cy="30850"/>
              </a:xfrm>
              <a:custGeom>
                <a:rect b="b" l="l" r="r" t="t"/>
                <a:pathLst>
                  <a:path extrusionOk="0" h="1234" w="1444">
                    <a:moveTo>
                      <a:pt x="621" y="0"/>
                    </a:moveTo>
                    <a:cubicBezTo>
                      <a:pt x="304" y="0"/>
                      <a:pt x="1" y="248"/>
                      <a:pt x="1" y="610"/>
                    </a:cubicBezTo>
                    <a:cubicBezTo>
                      <a:pt x="1" y="949"/>
                      <a:pt x="268" y="1234"/>
                      <a:pt x="607" y="1234"/>
                    </a:cubicBezTo>
                    <a:cubicBezTo>
                      <a:pt x="1159" y="1234"/>
                      <a:pt x="1444" y="575"/>
                      <a:pt x="1052" y="183"/>
                    </a:cubicBezTo>
                    <a:cubicBezTo>
                      <a:pt x="926" y="56"/>
                      <a:pt x="772" y="0"/>
                      <a:pt x="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1"/>
              <p:cNvSpPr/>
              <p:nvPr/>
            </p:nvSpPr>
            <p:spPr>
              <a:xfrm>
                <a:off x="2559875" y="1490575"/>
                <a:ext cx="57025" cy="48750"/>
              </a:xfrm>
              <a:custGeom>
                <a:rect b="b" l="l" r="r" t="t"/>
                <a:pathLst>
                  <a:path extrusionOk="0" h="1950" w="2281">
                    <a:moveTo>
                      <a:pt x="984" y="96"/>
                    </a:moveTo>
                    <a:cubicBezTo>
                      <a:pt x="1772" y="96"/>
                      <a:pt x="2169" y="1046"/>
                      <a:pt x="1622" y="1611"/>
                    </a:cubicBezTo>
                    <a:cubicBezTo>
                      <a:pt x="1435" y="1797"/>
                      <a:pt x="1207" y="1880"/>
                      <a:pt x="984" y="1880"/>
                    </a:cubicBezTo>
                    <a:cubicBezTo>
                      <a:pt x="525" y="1880"/>
                      <a:pt x="90" y="1527"/>
                      <a:pt x="90" y="987"/>
                    </a:cubicBezTo>
                    <a:cubicBezTo>
                      <a:pt x="90" y="488"/>
                      <a:pt x="482" y="96"/>
                      <a:pt x="963" y="96"/>
                    </a:cubicBezTo>
                    <a:cubicBezTo>
                      <a:pt x="970" y="96"/>
                      <a:pt x="977" y="96"/>
                      <a:pt x="984" y="96"/>
                    </a:cubicBezTo>
                    <a:close/>
                    <a:moveTo>
                      <a:pt x="979" y="0"/>
                    </a:moveTo>
                    <a:cubicBezTo>
                      <a:pt x="481" y="0"/>
                      <a:pt x="1" y="391"/>
                      <a:pt x="1" y="969"/>
                    </a:cubicBezTo>
                    <a:cubicBezTo>
                      <a:pt x="1" y="1504"/>
                      <a:pt x="428" y="1949"/>
                      <a:pt x="963" y="1949"/>
                    </a:cubicBezTo>
                    <a:cubicBezTo>
                      <a:pt x="1835" y="1949"/>
                      <a:pt x="2281" y="898"/>
                      <a:pt x="1657" y="292"/>
                    </a:cubicBezTo>
                    <a:cubicBezTo>
                      <a:pt x="1461" y="90"/>
                      <a:pt x="1218" y="0"/>
                      <a:pt x="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1"/>
              <p:cNvSpPr/>
              <p:nvPr/>
            </p:nvSpPr>
            <p:spPr>
              <a:xfrm>
                <a:off x="2568775" y="1418400"/>
                <a:ext cx="36100" cy="30950"/>
              </a:xfrm>
              <a:custGeom>
                <a:rect b="b" l="l" r="r" t="t"/>
                <a:pathLst>
                  <a:path extrusionOk="0" h="1238" w="1444">
                    <a:moveTo>
                      <a:pt x="613" y="0"/>
                    </a:moveTo>
                    <a:cubicBezTo>
                      <a:pt x="299" y="0"/>
                      <a:pt x="1" y="243"/>
                      <a:pt x="1" y="614"/>
                    </a:cubicBezTo>
                    <a:cubicBezTo>
                      <a:pt x="1" y="952"/>
                      <a:pt x="268" y="1220"/>
                      <a:pt x="607" y="1238"/>
                    </a:cubicBezTo>
                    <a:cubicBezTo>
                      <a:pt x="1159" y="1238"/>
                      <a:pt x="1444" y="578"/>
                      <a:pt x="1052" y="186"/>
                    </a:cubicBezTo>
                    <a:cubicBezTo>
                      <a:pt x="923" y="58"/>
                      <a:pt x="766" y="0"/>
                      <a:pt x="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1"/>
              <p:cNvSpPr/>
              <p:nvPr/>
            </p:nvSpPr>
            <p:spPr>
              <a:xfrm>
                <a:off x="2559875" y="1409425"/>
                <a:ext cx="56900" cy="48400"/>
              </a:xfrm>
              <a:custGeom>
                <a:rect b="b" l="l" r="r" t="t"/>
                <a:pathLst>
                  <a:path extrusionOk="0" h="1936" w="2276">
                    <a:moveTo>
                      <a:pt x="984" y="100"/>
                    </a:moveTo>
                    <a:cubicBezTo>
                      <a:pt x="1772" y="100"/>
                      <a:pt x="2169" y="1049"/>
                      <a:pt x="1604" y="1614"/>
                    </a:cubicBezTo>
                    <a:cubicBezTo>
                      <a:pt x="1426" y="1798"/>
                      <a:pt x="1204" y="1880"/>
                      <a:pt x="985" y="1880"/>
                    </a:cubicBezTo>
                    <a:cubicBezTo>
                      <a:pt x="524" y="1880"/>
                      <a:pt x="78" y="1517"/>
                      <a:pt x="90" y="973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0"/>
                    </a:moveTo>
                    <a:cubicBezTo>
                      <a:pt x="476" y="0"/>
                      <a:pt x="1" y="386"/>
                      <a:pt x="1" y="973"/>
                    </a:cubicBezTo>
                    <a:cubicBezTo>
                      <a:pt x="1" y="1507"/>
                      <a:pt x="428" y="1935"/>
                      <a:pt x="963" y="1935"/>
                    </a:cubicBezTo>
                    <a:cubicBezTo>
                      <a:pt x="970" y="1935"/>
                      <a:pt x="977" y="1935"/>
                      <a:pt x="984" y="1935"/>
                    </a:cubicBezTo>
                    <a:cubicBezTo>
                      <a:pt x="1843" y="1935"/>
                      <a:pt x="2276" y="897"/>
                      <a:pt x="1657" y="296"/>
                    </a:cubicBezTo>
                    <a:cubicBezTo>
                      <a:pt x="1459" y="92"/>
                      <a:pt x="1213" y="0"/>
                      <a:pt x="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1"/>
              <p:cNvSpPr/>
              <p:nvPr/>
            </p:nvSpPr>
            <p:spPr>
              <a:xfrm>
                <a:off x="2568775" y="1588075"/>
                <a:ext cx="36100" cy="30950"/>
              </a:xfrm>
              <a:custGeom>
                <a:rect b="b" l="l" r="r" t="t"/>
                <a:pathLst>
                  <a:path extrusionOk="0" h="1238" w="1444">
                    <a:moveTo>
                      <a:pt x="613" y="1"/>
                    </a:moveTo>
                    <a:cubicBezTo>
                      <a:pt x="299" y="1"/>
                      <a:pt x="1" y="243"/>
                      <a:pt x="1" y="614"/>
                    </a:cubicBezTo>
                    <a:cubicBezTo>
                      <a:pt x="1" y="953"/>
                      <a:pt x="268" y="1220"/>
                      <a:pt x="607" y="1238"/>
                    </a:cubicBezTo>
                    <a:cubicBezTo>
                      <a:pt x="1159" y="1238"/>
                      <a:pt x="1444" y="579"/>
                      <a:pt x="1052" y="187"/>
                    </a:cubicBezTo>
                    <a:cubicBezTo>
                      <a:pt x="923" y="58"/>
                      <a:pt x="766" y="1"/>
                      <a:pt x="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1"/>
              <p:cNvSpPr/>
              <p:nvPr/>
            </p:nvSpPr>
            <p:spPr>
              <a:xfrm>
                <a:off x="2559875" y="1579100"/>
                <a:ext cx="57025" cy="48850"/>
              </a:xfrm>
              <a:custGeom>
                <a:rect b="b" l="l" r="r" t="t"/>
                <a:pathLst>
                  <a:path extrusionOk="0" h="1954" w="2281">
                    <a:moveTo>
                      <a:pt x="984" y="100"/>
                    </a:moveTo>
                    <a:cubicBezTo>
                      <a:pt x="1772" y="100"/>
                      <a:pt x="2169" y="1050"/>
                      <a:pt x="1622" y="1615"/>
                    </a:cubicBezTo>
                    <a:cubicBezTo>
                      <a:pt x="1438" y="1793"/>
                      <a:pt x="1213" y="1873"/>
                      <a:pt x="992" y="1873"/>
                    </a:cubicBezTo>
                    <a:cubicBezTo>
                      <a:pt x="531" y="1873"/>
                      <a:pt x="90" y="1522"/>
                      <a:pt x="90" y="991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1"/>
                    </a:moveTo>
                    <a:cubicBezTo>
                      <a:pt x="476" y="1"/>
                      <a:pt x="1" y="386"/>
                      <a:pt x="1" y="973"/>
                    </a:cubicBezTo>
                    <a:cubicBezTo>
                      <a:pt x="1" y="1508"/>
                      <a:pt x="428" y="1935"/>
                      <a:pt x="963" y="1953"/>
                    </a:cubicBezTo>
                    <a:cubicBezTo>
                      <a:pt x="1835" y="1953"/>
                      <a:pt x="2281" y="902"/>
                      <a:pt x="1657" y="296"/>
                    </a:cubicBezTo>
                    <a:cubicBezTo>
                      <a:pt x="1459" y="92"/>
                      <a:pt x="1213" y="1"/>
                      <a:pt x="9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1"/>
              <p:cNvSpPr/>
              <p:nvPr/>
            </p:nvSpPr>
            <p:spPr>
              <a:xfrm>
                <a:off x="2563450" y="1679125"/>
                <a:ext cx="35650" cy="30950"/>
              </a:xfrm>
              <a:custGeom>
                <a:rect b="b" l="l" r="r" t="t"/>
                <a:pathLst>
                  <a:path extrusionOk="0" h="1238" w="1426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3" y="1180"/>
                      <a:pt x="660" y="1238"/>
                      <a:pt x="813" y="1238"/>
                    </a:cubicBezTo>
                    <a:cubicBezTo>
                      <a:pt x="1127" y="1238"/>
                      <a:pt x="1425" y="995"/>
                      <a:pt x="1425" y="624"/>
                    </a:cubicBezTo>
                    <a:cubicBezTo>
                      <a:pt x="1425" y="286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1"/>
              <p:cNvSpPr/>
              <p:nvPr/>
            </p:nvSpPr>
            <p:spPr>
              <a:xfrm>
                <a:off x="2551425" y="1670225"/>
                <a:ext cx="56575" cy="48750"/>
              </a:xfrm>
              <a:custGeom>
                <a:rect b="b" l="l" r="r" t="t"/>
                <a:pathLst>
                  <a:path extrusionOk="0" h="1950" w="2263">
                    <a:moveTo>
                      <a:pt x="1278" y="73"/>
                    </a:moveTo>
                    <a:cubicBezTo>
                      <a:pt x="1739" y="73"/>
                      <a:pt x="2186" y="437"/>
                      <a:pt x="2173" y="980"/>
                    </a:cubicBezTo>
                    <a:cubicBezTo>
                      <a:pt x="2173" y="1461"/>
                      <a:pt x="1782" y="1853"/>
                      <a:pt x="1301" y="1853"/>
                    </a:cubicBez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37" y="155"/>
                      <a:pt x="1059" y="73"/>
                      <a:pt x="1278" y="73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51"/>
                      <a:pt x="606" y="1657"/>
                    </a:cubicBezTo>
                    <a:cubicBezTo>
                      <a:pt x="802" y="1859"/>
                      <a:pt x="1045" y="1949"/>
                      <a:pt x="1284" y="1949"/>
                    </a:cubicBezTo>
                    <a:cubicBezTo>
                      <a:pt x="1782" y="1949"/>
                      <a:pt x="2263" y="1558"/>
                      <a:pt x="2263" y="980"/>
                    </a:cubicBezTo>
                    <a:cubicBezTo>
                      <a:pt x="2263" y="446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2563450" y="1767750"/>
                <a:ext cx="35650" cy="30850"/>
              </a:xfrm>
              <a:custGeom>
                <a:rect b="b" l="l" r="r" t="t"/>
                <a:pathLst>
                  <a:path extrusionOk="0" h="1234" w="1426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0" y="1177"/>
                      <a:pt x="653" y="1234"/>
                      <a:pt x="803" y="1234"/>
                    </a:cubicBezTo>
                    <a:cubicBezTo>
                      <a:pt x="1121" y="1234"/>
                      <a:pt x="1425" y="982"/>
                      <a:pt x="1425" y="606"/>
                    </a:cubicBezTo>
                    <a:cubicBezTo>
                      <a:pt x="1425" y="268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1"/>
              <p:cNvSpPr/>
              <p:nvPr/>
            </p:nvSpPr>
            <p:spPr>
              <a:xfrm>
                <a:off x="2551425" y="1758850"/>
                <a:ext cx="56575" cy="48525"/>
              </a:xfrm>
              <a:custGeom>
                <a:rect b="b" l="l" r="r" t="t"/>
                <a:pathLst>
                  <a:path extrusionOk="0" h="1941" w="2263">
                    <a:moveTo>
                      <a:pt x="1284" y="69"/>
                    </a:moveTo>
                    <a:cubicBezTo>
                      <a:pt x="1738" y="69"/>
                      <a:pt x="2173" y="423"/>
                      <a:pt x="2173" y="962"/>
                    </a:cubicBezTo>
                    <a:cubicBezTo>
                      <a:pt x="2191" y="1461"/>
                      <a:pt x="1799" y="1853"/>
                      <a:pt x="1301" y="1871"/>
                    </a:cubicBezTo>
                    <a:lnTo>
                      <a:pt x="1301" y="1853"/>
                    </a:ln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40" y="153"/>
                      <a:pt x="1064" y="69"/>
                      <a:pt x="1284" y="69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34"/>
                      <a:pt x="606" y="1657"/>
                    </a:cubicBezTo>
                    <a:cubicBezTo>
                      <a:pt x="801" y="1853"/>
                      <a:pt x="1043" y="1941"/>
                      <a:pt x="1281" y="1941"/>
                    </a:cubicBezTo>
                    <a:cubicBezTo>
                      <a:pt x="1780" y="1941"/>
                      <a:pt x="2263" y="1554"/>
                      <a:pt x="2263" y="962"/>
                    </a:cubicBezTo>
                    <a:cubicBezTo>
                      <a:pt x="2263" y="428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p31"/>
            <p:cNvGrpSpPr/>
            <p:nvPr/>
          </p:nvGrpSpPr>
          <p:grpSpPr>
            <a:xfrm>
              <a:off x="901100" y="956975"/>
              <a:ext cx="472550" cy="202200"/>
              <a:chOff x="1441900" y="2926313"/>
              <a:chExt cx="472550" cy="202200"/>
            </a:xfrm>
          </p:grpSpPr>
          <p:sp>
            <p:nvSpPr>
              <p:cNvPr id="262" name="Google Shape;262;p31"/>
              <p:cNvSpPr/>
              <p:nvPr/>
            </p:nvSpPr>
            <p:spPr>
              <a:xfrm>
                <a:off x="1441900" y="2926313"/>
                <a:ext cx="285500" cy="202200"/>
              </a:xfrm>
              <a:custGeom>
                <a:rect b="b" l="l" r="r" t="t"/>
                <a:pathLst>
                  <a:path extrusionOk="0" fill="none" h="8088" w="11420">
                    <a:moveTo>
                      <a:pt x="11420" y="0"/>
                    </a:moveTo>
                    <a:cubicBezTo>
                      <a:pt x="9140" y="0"/>
                      <a:pt x="7180" y="1639"/>
                      <a:pt x="6753" y="3884"/>
                    </a:cubicBezTo>
                    <a:cubicBezTo>
                      <a:pt x="5025" y="3403"/>
                      <a:pt x="3243" y="4436"/>
                      <a:pt x="2780" y="6164"/>
                    </a:cubicBezTo>
                    <a:cubicBezTo>
                      <a:pt x="1462" y="5594"/>
                      <a:pt x="1" y="6645"/>
                      <a:pt x="126" y="8088"/>
                    </a:cubicBezTo>
                    <a:lnTo>
                      <a:pt x="2994" y="8088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1"/>
              <p:cNvSpPr/>
              <p:nvPr/>
            </p:nvSpPr>
            <p:spPr>
              <a:xfrm>
                <a:off x="1752325" y="2926313"/>
                <a:ext cx="35650" cy="13375"/>
              </a:xfrm>
              <a:custGeom>
                <a:rect b="b" l="l" r="r" t="t"/>
                <a:pathLst>
                  <a:path extrusionOk="0" fill="none" h="535" w="1426">
                    <a:moveTo>
                      <a:pt x="0" y="0"/>
                    </a:moveTo>
                    <a:cubicBezTo>
                      <a:pt x="0" y="0"/>
                      <a:pt x="998" y="107"/>
                      <a:pt x="1426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1"/>
              <p:cNvSpPr/>
              <p:nvPr/>
            </p:nvSpPr>
            <p:spPr>
              <a:xfrm>
                <a:off x="1540325" y="3127613"/>
                <a:ext cx="248100" cy="25"/>
              </a:xfrm>
              <a:custGeom>
                <a:rect b="b" l="l" r="r" t="t"/>
                <a:pathLst>
                  <a:path extrusionOk="0" fill="none" h="1" w="9924">
                    <a:moveTo>
                      <a:pt x="1" y="0"/>
                    </a:moveTo>
                    <a:lnTo>
                      <a:pt x="992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1"/>
              <p:cNvSpPr/>
              <p:nvPr/>
            </p:nvSpPr>
            <p:spPr>
              <a:xfrm>
                <a:off x="1540325" y="3040313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586" y="1"/>
                    </a:moveTo>
                    <a:cubicBezTo>
                      <a:pt x="1586" y="1"/>
                      <a:pt x="428" y="108"/>
                      <a:pt x="1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1"/>
              <p:cNvSpPr/>
              <p:nvPr/>
            </p:nvSpPr>
            <p:spPr>
              <a:xfrm>
                <a:off x="1829375" y="3002013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0" y="357"/>
                    </a:moveTo>
                    <a:cubicBezTo>
                      <a:pt x="0" y="357"/>
                      <a:pt x="2102" y="1"/>
                      <a:pt x="3403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1280200" y="1078550"/>
              <a:ext cx="1043050" cy="1488400"/>
              <a:chOff x="910475" y="761863"/>
              <a:chExt cx="1043050" cy="14884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910475" y="761863"/>
                <a:ext cx="1043050" cy="1488400"/>
              </a:xfrm>
              <a:custGeom>
                <a:rect b="b" l="l" r="r" t="t"/>
                <a:pathLst>
                  <a:path extrusionOk="0" fill="none" h="59536" w="41722">
                    <a:moveTo>
                      <a:pt x="41722" y="8159"/>
                    </a:moveTo>
                    <a:lnTo>
                      <a:pt x="41722" y="57914"/>
                    </a:lnTo>
                    <a:cubicBezTo>
                      <a:pt x="41722" y="58805"/>
                      <a:pt x="40991" y="59536"/>
                      <a:pt x="40101" y="59536"/>
                    </a:cubicBezTo>
                    <a:lnTo>
                      <a:pt x="1622" y="59536"/>
                    </a:lnTo>
                    <a:cubicBezTo>
                      <a:pt x="731" y="59536"/>
                      <a:pt x="1" y="58805"/>
                      <a:pt x="1" y="57914"/>
                    </a:cubicBezTo>
                    <a:lnTo>
                      <a:pt x="1" y="1621"/>
                    </a:lnTo>
                    <a:cubicBezTo>
                      <a:pt x="1" y="730"/>
                      <a:pt x="731" y="0"/>
                      <a:pt x="1622" y="0"/>
                    </a:cubicBezTo>
                    <a:lnTo>
                      <a:pt x="325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723250" y="761863"/>
                <a:ext cx="224500" cy="206225"/>
              </a:xfrm>
              <a:custGeom>
                <a:rect b="b" l="l" r="r" t="t"/>
                <a:pathLst>
                  <a:path extrusionOk="0" fill="none" h="8249" w="8980">
                    <a:moveTo>
                      <a:pt x="1" y="0"/>
                    </a:moveTo>
                    <a:lnTo>
                      <a:pt x="1" y="6645"/>
                    </a:lnTo>
                    <a:cubicBezTo>
                      <a:pt x="1" y="7518"/>
                      <a:pt x="713" y="8248"/>
                      <a:pt x="1604" y="8248"/>
                    </a:cubicBezTo>
                    <a:lnTo>
                      <a:pt x="8979" y="8248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1051650" y="1062463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1051650" y="1162663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051650" y="1262888"/>
                <a:ext cx="760700" cy="22275"/>
              </a:xfrm>
              <a:custGeom>
                <a:rect b="b" l="l" r="r" t="t"/>
                <a:pathLst>
                  <a:path extrusionOk="0" fill="none" h="891" w="30428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1051650" y="1363088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1051650" y="1463288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1051650" y="1563488"/>
                <a:ext cx="760700" cy="22300"/>
              </a:xfrm>
              <a:custGeom>
                <a:rect b="b" l="l" r="r" t="t"/>
                <a:pathLst>
                  <a:path extrusionOk="0" fill="none" h="892" w="30428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1051650" y="1663713"/>
                <a:ext cx="760700" cy="22275"/>
              </a:xfrm>
              <a:custGeom>
                <a:rect b="b" l="l" r="r" t="t"/>
                <a:pathLst>
                  <a:path extrusionOk="0" fill="none" h="891" w="30428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1051650" y="1782613"/>
                <a:ext cx="315350" cy="22300"/>
              </a:xfrm>
              <a:custGeom>
                <a:rect b="b" l="l" r="r" t="t"/>
                <a:pathLst>
                  <a:path extrusionOk="0" fill="none" h="892" w="12614">
                    <a:moveTo>
                      <a:pt x="1" y="1"/>
                    </a:moveTo>
                    <a:lnTo>
                      <a:pt x="12613" y="1"/>
                    </a:lnTo>
                    <a:lnTo>
                      <a:pt x="12613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1051650" y="1990163"/>
                <a:ext cx="393275" cy="0"/>
              </a:xfrm>
              <a:custGeom>
                <a:rect b="b" l="l" r="r" t="t"/>
                <a:pathLst>
                  <a:path extrusionOk="0" fill="none" h="0" w="15731">
                    <a:moveTo>
                      <a:pt x="1" y="0"/>
                    </a:moveTo>
                    <a:lnTo>
                      <a:pt x="1573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31"/>
            <p:cNvGrpSpPr/>
            <p:nvPr/>
          </p:nvGrpSpPr>
          <p:grpSpPr>
            <a:xfrm>
              <a:off x="1941575" y="2024713"/>
              <a:ext cx="875600" cy="1088925"/>
              <a:chOff x="5962175" y="478150"/>
              <a:chExt cx="875600" cy="1088925"/>
            </a:xfrm>
          </p:grpSpPr>
          <p:sp>
            <p:nvSpPr>
              <p:cNvPr id="280" name="Google Shape;280;p31"/>
              <p:cNvSpPr/>
              <p:nvPr/>
            </p:nvSpPr>
            <p:spPr>
              <a:xfrm>
                <a:off x="6095350" y="582825"/>
                <a:ext cx="504600" cy="504600"/>
              </a:xfrm>
              <a:custGeom>
                <a:rect b="b" l="l" r="r" t="t"/>
                <a:pathLst>
                  <a:path extrusionOk="0" h="20184" w="20184">
                    <a:moveTo>
                      <a:pt x="10083" y="0"/>
                    </a:moveTo>
                    <a:lnTo>
                      <a:pt x="10083" y="0"/>
                    </a:lnTo>
                    <a:cubicBezTo>
                      <a:pt x="15659" y="18"/>
                      <a:pt x="20166" y="4525"/>
                      <a:pt x="20184" y="10101"/>
                    </a:cubicBezTo>
                    <a:lnTo>
                      <a:pt x="20184" y="10101"/>
                    </a:lnTo>
                    <a:cubicBezTo>
                      <a:pt x="20166" y="15659"/>
                      <a:pt x="15659" y="20166"/>
                      <a:pt x="10083" y="20184"/>
                    </a:cubicBezTo>
                    <a:lnTo>
                      <a:pt x="10083" y="20184"/>
                    </a:lnTo>
                    <a:cubicBezTo>
                      <a:pt x="4525" y="20166"/>
                      <a:pt x="0" y="15659"/>
                      <a:pt x="0" y="10101"/>
                    </a:cubicBezTo>
                    <a:lnTo>
                      <a:pt x="0" y="10101"/>
                    </a:lnTo>
                    <a:cubicBezTo>
                      <a:pt x="0" y="4525"/>
                      <a:pt x="4525" y="18"/>
                      <a:pt x="100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6501075" y="1086075"/>
                <a:ext cx="145650" cy="186625"/>
              </a:xfrm>
              <a:custGeom>
                <a:rect b="b" l="l" r="r" t="t"/>
                <a:pathLst>
                  <a:path extrusionOk="0" h="7465" w="5826">
                    <a:moveTo>
                      <a:pt x="0" y="1176"/>
                    </a:moveTo>
                    <a:lnTo>
                      <a:pt x="1888" y="0"/>
                    </a:lnTo>
                    <a:lnTo>
                      <a:pt x="5825" y="6289"/>
                    </a:lnTo>
                    <a:lnTo>
                      <a:pt x="3937" y="7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5962175" y="478150"/>
                <a:ext cx="742450" cy="742000"/>
              </a:xfrm>
              <a:custGeom>
                <a:rect b="b" l="l" r="r" t="t"/>
                <a:pathLst>
                  <a:path extrusionOk="0" h="29680" w="29698">
                    <a:moveTo>
                      <a:pt x="15410" y="1"/>
                    </a:moveTo>
                    <a:cubicBezTo>
                      <a:pt x="9638" y="1"/>
                      <a:pt x="4419" y="3475"/>
                      <a:pt x="2210" y="8819"/>
                    </a:cubicBezTo>
                    <a:cubicBezTo>
                      <a:pt x="1" y="14146"/>
                      <a:pt x="1230" y="20291"/>
                      <a:pt x="5309" y="24371"/>
                    </a:cubicBezTo>
                    <a:cubicBezTo>
                      <a:pt x="9389" y="28468"/>
                      <a:pt x="15535" y="29680"/>
                      <a:pt x="20879" y="27471"/>
                    </a:cubicBezTo>
                    <a:cubicBezTo>
                      <a:pt x="26206" y="25262"/>
                      <a:pt x="29697" y="20060"/>
                      <a:pt x="29697" y="14288"/>
                    </a:cubicBezTo>
                    <a:cubicBezTo>
                      <a:pt x="29697" y="6396"/>
                      <a:pt x="23302" y="1"/>
                      <a:pt x="15410" y="1"/>
                    </a:cubicBezTo>
                    <a:close/>
                    <a:moveTo>
                      <a:pt x="15410" y="24068"/>
                    </a:moveTo>
                    <a:cubicBezTo>
                      <a:pt x="11455" y="24068"/>
                      <a:pt x="7875" y="21681"/>
                      <a:pt x="6360" y="18029"/>
                    </a:cubicBezTo>
                    <a:cubicBezTo>
                      <a:pt x="4846" y="14359"/>
                      <a:pt x="5684" y="10155"/>
                      <a:pt x="8480" y="7358"/>
                    </a:cubicBezTo>
                    <a:cubicBezTo>
                      <a:pt x="11277" y="4544"/>
                      <a:pt x="15499" y="3706"/>
                      <a:pt x="19151" y="5221"/>
                    </a:cubicBezTo>
                    <a:cubicBezTo>
                      <a:pt x="22821" y="6735"/>
                      <a:pt x="25208" y="10315"/>
                      <a:pt x="25208" y="14270"/>
                    </a:cubicBezTo>
                    <a:cubicBezTo>
                      <a:pt x="25208" y="19686"/>
                      <a:pt x="20826" y="24068"/>
                      <a:pt x="15410" y="240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6581675" y="1224575"/>
                <a:ext cx="256100" cy="342500"/>
              </a:xfrm>
              <a:custGeom>
                <a:rect b="b" l="l" r="r" t="t"/>
                <a:pathLst>
                  <a:path extrusionOk="0" h="13700" w="10244">
                    <a:moveTo>
                      <a:pt x="9086" y="13148"/>
                    </a:moveTo>
                    <a:lnTo>
                      <a:pt x="9086" y="13148"/>
                    </a:lnTo>
                    <a:cubicBezTo>
                      <a:pt x="8177" y="13700"/>
                      <a:pt x="6984" y="13433"/>
                      <a:pt x="6414" y="12542"/>
                    </a:cubicBezTo>
                    <a:lnTo>
                      <a:pt x="571" y="3243"/>
                    </a:lnTo>
                    <a:cubicBezTo>
                      <a:pt x="1" y="2334"/>
                      <a:pt x="286" y="1141"/>
                      <a:pt x="1194" y="571"/>
                    </a:cubicBezTo>
                    <a:lnTo>
                      <a:pt x="1194" y="571"/>
                    </a:lnTo>
                    <a:cubicBezTo>
                      <a:pt x="2085" y="1"/>
                      <a:pt x="3278" y="286"/>
                      <a:pt x="3848" y="1176"/>
                    </a:cubicBezTo>
                    <a:lnTo>
                      <a:pt x="9692" y="10476"/>
                    </a:lnTo>
                    <a:cubicBezTo>
                      <a:pt x="10244" y="11384"/>
                      <a:pt x="9977" y="12578"/>
                      <a:pt x="9086" y="131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1"/>
              <p:cNvSpPr/>
              <p:nvPr/>
            </p:nvSpPr>
            <p:spPr>
              <a:xfrm>
                <a:off x="6203125" y="760525"/>
                <a:ext cx="320675" cy="185725"/>
              </a:xfrm>
              <a:custGeom>
                <a:rect b="b" l="l" r="r" t="t"/>
                <a:pathLst>
                  <a:path extrusionOk="0" h="7429" w="12827">
                    <a:moveTo>
                      <a:pt x="0" y="4525"/>
                    </a:moveTo>
                    <a:lnTo>
                      <a:pt x="2494" y="7429"/>
                    </a:lnTo>
                    <a:cubicBezTo>
                      <a:pt x="2494" y="7429"/>
                      <a:pt x="5558" y="1782"/>
                      <a:pt x="12827" y="0"/>
                    </a:cubicBezTo>
                    <a:cubicBezTo>
                      <a:pt x="12827" y="0"/>
                      <a:pt x="6039" y="89"/>
                      <a:pt x="2334" y="60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" name="Google Shape;285;p31"/>
            <p:cNvSpPr/>
            <p:nvPr/>
          </p:nvSpPr>
          <p:spPr>
            <a:xfrm>
              <a:off x="807106" y="1645871"/>
              <a:ext cx="274563" cy="278285"/>
            </a:xfrm>
            <a:custGeom>
              <a:rect b="b" l="l" r="r" t="t"/>
              <a:pathLst>
                <a:path extrusionOk="0" h="7999" w="7892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80188" y="3106043"/>
              <a:ext cx="140247" cy="140224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592388" y="2738300"/>
              <a:ext cx="213431" cy="214685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2585538" y="1004156"/>
              <a:ext cx="107827" cy="107819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 rot="-1685758">
              <a:off x="1054253" y="3042997"/>
              <a:ext cx="59549" cy="60168"/>
            </a:xfrm>
            <a:custGeom>
              <a:rect b="b" l="l" r="r" t="t"/>
              <a:pathLst>
                <a:path extrusionOk="0" fill="none" h="1747" w="1729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" name="Google Shape;290;p31"/>
            <p:cNvGrpSpPr/>
            <p:nvPr/>
          </p:nvGrpSpPr>
          <p:grpSpPr>
            <a:xfrm>
              <a:off x="299357" y="3264591"/>
              <a:ext cx="953591" cy="334099"/>
              <a:chOff x="2271950" y="2722775"/>
              <a:chExt cx="575875" cy="201775"/>
            </a:xfrm>
          </p:grpSpPr>
          <p:sp>
            <p:nvSpPr>
              <p:cNvPr id="291" name="Google Shape;291;p31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1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1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31"/>
            <p:cNvGrpSpPr/>
            <p:nvPr/>
          </p:nvGrpSpPr>
          <p:grpSpPr>
            <a:xfrm>
              <a:off x="2710772" y="1830439"/>
              <a:ext cx="695830" cy="243805"/>
              <a:chOff x="2271950" y="2722775"/>
              <a:chExt cx="575875" cy="201775"/>
            </a:xfrm>
          </p:grpSpPr>
          <p:sp>
            <p:nvSpPr>
              <p:cNvPr id="297" name="Google Shape;297;p31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" name="Google Shape;302;p31"/>
            <p:cNvSpPr/>
            <p:nvPr/>
          </p:nvSpPr>
          <p:spPr>
            <a:xfrm>
              <a:off x="505976" y="2408303"/>
              <a:ext cx="416654" cy="491569"/>
            </a:xfrm>
            <a:custGeom>
              <a:rect b="b" l="l" r="r" t="t"/>
              <a:pathLst>
                <a:path extrusionOk="0" h="7126" w="604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007526" y="1135838"/>
              <a:ext cx="213431" cy="214685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170038" y="2791388"/>
              <a:ext cx="107827" cy="108491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7201932">
              <a:off x="2008862" y="3174640"/>
              <a:ext cx="371928" cy="370031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175901" y="3987622"/>
              <a:ext cx="213431" cy="213401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 rot="7198898">
              <a:off x="1348924" y="3430306"/>
              <a:ext cx="700377" cy="696805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1"/>
          <p:cNvSpPr txBox="1"/>
          <p:nvPr/>
        </p:nvSpPr>
        <p:spPr>
          <a:xfrm>
            <a:off x="80145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0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768" name="Google Shape;768;p4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69" name="Google Shape;769;p4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40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0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780" name="Google Shape;780;p40"/>
          <p:cNvSpPr txBox="1"/>
          <p:nvPr/>
        </p:nvSpPr>
        <p:spPr>
          <a:xfrm>
            <a:off x="669500" y="736350"/>
            <a:ext cx="77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32"/>
                </a:solidFill>
                <a:latin typeface="Bebas Neue"/>
                <a:ea typeface="Bebas Neue"/>
                <a:cs typeface="Bebas Neue"/>
                <a:sym typeface="Bebas Neue"/>
              </a:rPr>
              <a:t>crnn</a:t>
            </a:r>
            <a:r>
              <a:rPr lang="en" sz="3600">
                <a:solidFill>
                  <a:srgbClr val="FFB632"/>
                </a:solidFill>
                <a:latin typeface="Bebas Neue"/>
                <a:ea typeface="Bebas Neue"/>
                <a:cs typeface="Bebas Neue"/>
                <a:sym typeface="Bebas Neue"/>
              </a:rPr>
              <a:t> (redes convolucionales recurrentes)</a:t>
            </a:r>
            <a:endParaRPr sz="3600">
              <a:solidFill>
                <a:srgbClr val="FFB6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1" name="Google Shape;781;p40"/>
          <p:cNvSpPr txBox="1"/>
          <p:nvPr/>
        </p:nvSpPr>
        <p:spPr>
          <a:xfrm>
            <a:off x="1428900" y="1628325"/>
            <a:ext cx="308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Método de reconocimiento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82" name="Google Shape;782;p40"/>
          <p:cNvSpPr/>
          <p:nvPr/>
        </p:nvSpPr>
        <p:spPr>
          <a:xfrm>
            <a:off x="1089450" y="1751775"/>
            <a:ext cx="214800" cy="21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0"/>
          <p:cNvSpPr/>
          <p:nvPr/>
        </p:nvSpPr>
        <p:spPr>
          <a:xfrm>
            <a:off x="1090200" y="2465100"/>
            <a:ext cx="213300" cy="2133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0"/>
          <p:cNvSpPr txBox="1"/>
          <p:nvPr/>
        </p:nvSpPr>
        <p:spPr>
          <a:xfrm>
            <a:off x="1428900" y="2336775"/>
            <a:ext cx="32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Combinación de : 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85" name="Google Shape;785;p40"/>
          <p:cNvPicPr preferRelativeResize="0"/>
          <p:nvPr/>
        </p:nvPicPr>
        <p:blipFill rotWithShape="1">
          <a:blip r:embed="rId4">
            <a:alphaModFix/>
          </a:blip>
          <a:srcRect b="17404" l="32889" r="34884" t="18582"/>
          <a:stretch/>
        </p:blipFill>
        <p:spPr>
          <a:xfrm>
            <a:off x="5801675" y="1475250"/>
            <a:ext cx="2460184" cy="27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40">
            <a:hlinkClick action="ppaction://hlinkshowjump?jump=nextslide"/>
          </p:cNvPr>
          <p:cNvSpPr/>
          <p:nvPr/>
        </p:nvSpPr>
        <p:spPr>
          <a:xfrm rot="5400000">
            <a:off x="1761172" y="29062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0">
            <a:hlinkClick action="ppaction://hlinkshowjump?jump=nextslide"/>
          </p:cNvPr>
          <p:cNvSpPr/>
          <p:nvPr/>
        </p:nvSpPr>
        <p:spPr>
          <a:xfrm rot="5400000">
            <a:off x="1761172" y="3392179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0">
            <a:hlinkClick action="ppaction://hlinkshowjump?jump=nextslide"/>
          </p:cNvPr>
          <p:cNvSpPr/>
          <p:nvPr/>
        </p:nvSpPr>
        <p:spPr>
          <a:xfrm rot="5400000">
            <a:off x="1761172" y="387815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0"/>
          <p:cNvSpPr txBox="1"/>
          <p:nvPr/>
        </p:nvSpPr>
        <p:spPr>
          <a:xfrm>
            <a:off x="2142350" y="2822075"/>
            <a:ext cx="16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Red CNN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90" name="Google Shape;790;p40"/>
          <p:cNvSpPr txBox="1"/>
          <p:nvPr/>
        </p:nvSpPr>
        <p:spPr>
          <a:xfrm>
            <a:off x="2142350" y="3308050"/>
            <a:ext cx="29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Red RNN con arquitectura LSTM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91" name="Google Shape;791;p40"/>
          <p:cNvSpPr txBox="1"/>
          <p:nvPr/>
        </p:nvSpPr>
        <p:spPr>
          <a:xfrm>
            <a:off x="2142350" y="3794025"/>
            <a:ext cx="281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CTC ( Connectionist Temporal Classification)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797" name="Google Shape;797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98" name="Google Shape;798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41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1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809" name="Google Shape;809;p41"/>
          <p:cNvSpPr txBox="1"/>
          <p:nvPr/>
        </p:nvSpPr>
        <p:spPr>
          <a:xfrm>
            <a:off x="669500" y="736350"/>
            <a:ext cx="77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32"/>
                </a:solidFill>
                <a:latin typeface="Bebas Neue"/>
                <a:ea typeface="Bebas Neue"/>
                <a:cs typeface="Bebas Neue"/>
                <a:sym typeface="Bebas Neue"/>
              </a:rPr>
              <a:t>crnn (redes convolucionales recurrentes)</a:t>
            </a:r>
            <a:endParaRPr sz="3600">
              <a:solidFill>
                <a:srgbClr val="FFB6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0" name="Google Shape;810;p41"/>
          <p:cNvSpPr/>
          <p:nvPr/>
        </p:nvSpPr>
        <p:spPr>
          <a:xfrm>
            <a:off x="968509" y="2155118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11" name="Google Shape;811;p41"/>
          <p:cNvSpPr/>
          <p:nvPr/>
        </p:nvSpPr>
        <p:spPr>
          <a:xfrm>
            <a:off x="968509" y="2770718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12" name="Google Shape;812;p41"/>
          <p:cNvSpPr txBox="1"/>
          <p:nvPr/>
        </p:nvSpPr>
        <p:spPr>
          <a:xfrm>
            <a:off x="701450" y="1417013"/>
            <a:ext cx="336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CARACTERÍSTICAS DISTINTIVAS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3" name="Google Shape;813;p41"/>
          <p:cNvSpPr txBox="1"/>
          <p:nvPr/>
        </p:nvSpPr>
        <p:spPr>
          <a:xfrm>
            <a:off x="1411350" y="2115175"/>
            <a:ext cx="33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 entrena de extremo a extremo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14" name="Google Shape;814;p41"/>
          <p:cNvSpPr/>
          <p:nvPr/>
        </p:nvSpPr>
        <p:spPr>
          <a:xfrm>
            <a:off x="4952109" y="2155118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15" name="Google Shape;815;p41"/>
          <p:cNvSpPr txBox="1"/>
          <p:nvPr/>
        </p:nvSpPr>
        <p:spPr>
          <a:xfrm>
            <a:off x="1531500" y="2623075"/>
            <a:ext cx="239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 se ciñe a un léxico predefinido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16" name="Google Shape;816;p41"/>
          <p:cNvSpPr txBox="1"/>
          <p:nvPr/>
        </p:nvSpPr>
        <p:spPr>
          <a:xfrm>
            <a:off x="5475175" y="2007475"/>
            <a:ext cx="233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Buenos resultados en imágenes con y sin texto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2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822" name="Google Shape;822;p4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823" name="Google Shape;823;p4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2" name="Google Shape;832;p42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2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834" name="Google Shape;834;p42"/>
          <p:cNvSpPr txBox="1"/>
          <p:nvPr/>
        </p:nvSpPr>
        <p:spPr>
          <a:xfrm>
            <a:off x="669500" y="736350"/>
            <a:ext cx="77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32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r>
              <a:rPr lang="en" sz="3600">
                <a:solidFill>
                  <a:srgbClr val="FFB632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3600">
              <a:solidFill>
                <a:srgbClr val="FFB6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1351175" y="1475250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2"/>
          <p:cNvSpPr txBox="1"/>
          <p:nvPr/>
        </p:nvSpPr>
        <p:spPr>
          <a:xfrm>
            <a:off x="1717525" y="1351050"/>
            <a:ext cx="44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Método de detección + reconocimiento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37" name="Google Shape;837;p42"/>
          <p:cNvSpPr/>
          <p:nvPr/>
        </p:nvSpPr>
        <p:spPr>
          <a:xfrm>
            <a:off x="1351175" y="1897213"/>
            <a:ext cx="213300" cy="2133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2"/>
          <p:cNvSpPr txBox="1"/>
          <p:nvPr/>
        </p:nvSpPr>
        <p:spPr>
          <a:xfrm>
            <a:off x="1717525" y="1773025"/>
            <a:ext cx="409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Creado por la empresa Jaided AI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39" name="Google Shape;839;p42"/>
          <p:cNvSpPr/>
          <p:nvPr/>
        </p:nvSpPr>
        <p:spPr>
          <a:xfrm>
            <a:off x="1351175" y="2329988"/>
            <a:ext cx="213300" cy="213300"/>
          </a:xfrm>
          <a:prstGeom prst="ellipse">
            <a:avLst/>
          </a:prstGeom>
          <a:gradFill>
            <a:gsLst>
              <a:gs pos="0">
                <a:srgbClr val="FFFFFF">
                  <a:alpha val="50449"/>
                </a:srgbClr>
              </a:gs>
              <a:gs pos="100000">
                <a:srgbClr val="BEBEBE">
                  <a:alpha val="5044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2"/>
          <p:cNvSpPr txBox="1"/>
          <p:nvPr/>
        </p:nvSpPr>
        <p:spPr>
          <a:xfrm>
            <a:off x="1717525" y="2208425"/>
            <a:ext cx="453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 + biblioteca deep learning Pytorch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41" name="Google Shape;841;p42">
            <a:hlinkClick action="ppaction://hlinkshowjump?jump=nextslide"/>
          </p:cNvPr>
          <p:cNvSpPr/>
          <p:nvPr/>
        </p:nvSpPr>
        <p:spPr>
          <a:xfrm rot="5400000">
            <a:off x="6209897" y="23233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2"/>
          <p:cNvSpPr txBox="1"/>
          <p:nvPr/>
        </p:nvSpPr>
        <p:spPr>
          <a:xfrm>
            <a:off x="6472513" y="2204588"/>
            <a:ext cx="18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Pre</a:t>
            </a: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-entrenado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43" name="Google Shape;843;p42"/>
          <p:cNvSpPr/>
          <p:nvPr/>
        </p:nvSpPr>
        <p:spPr>
          <a:xfrm rot="7201932">
            <a:off x="6623087" y="804940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2"/>
          <p:cNvSpPr/>
          <p:nvPr/>
        </p:nvSpPr>
        <p:spPr>
          <a:xfrm rot="8100000">
            <a:off x="7122795" y="1207915"/>
            <a:ext cx="969401" cy="964456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2"/>
          <p:cNvSpPr/>
          <p:nvPr/>
        </p:nvSpPr>
        <p:spPr>
          <a:xfrm>
            <a:off x="6693075" y="1583500"/>
            <a:ext cx="231952" cy="213297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2"/>
          <p:cNvSpPr/>
          <p:nvPr/>
        </p:nvSpPr>
        <p:spPr>
          <a:xfrm>
            <a:off x="7292389" y="1051574"/>
            <a:ext cx="107827" cy="10846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2"/>
          <p:cNvSpPr/>
          <p:nvPr/>
        </p:nvSpPr>
        <p:spPr>
          <a:xfrm>
            <a:off x="1351175" y="2762775"/>
            <a:ext cx="213300" cy="213300"/>
          </a:xfrm>
          <a:prstGeom prst="ellipse">
            <a:avLst/>
          </a:prstGeom>
          <a:gradFill>
            <a:gsLst>
              <a:gs pos="0">
                <a:srgbClr val="DBD4EB">
                  <a:alpha val="50449"/>
                </a:srgbClr>
              </a:gs>
              <a:gs pos="100000">
                <a:srgbClr val="9180BB">
                  <a:alpha val="504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2"/>
          <p:cNvSpPr txBox="1"/>
          <p:nvPr/>
        </p:nvSpPr>
        <p:spPr>
          <a:xfrm>
            <a:off x="1717525" y="2638575"/>
            <a:ext cx="357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2F2"/>
                </a:solidFill>
                <a:latin typeface="Arimo"/>
                <a:ea typeface="Arimo"/>
                <a:cs typeface="Arimo"/>
                <a:sym typeface="Arimo"/>
              </a:rPr>
              <a:t>Detección en más de 70 idiomas</a:t>
            </a:r>
            <a:endParaRPr sz="1800">
              <a:solidFill>
                <a:srgbClr val="F2F2F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49" name="Google Shape;849;p42"/>
          <p:cNvGrpSpPr/>
          <p:nvPr/>
        </p:nvGrpSpPr>
        <p:grpSpPr>
          <a:xfrm>
            <a:off x="2341143" y="3163703"/>
            <a:ext cx="353645" cy="354191"/>
            <a:chOff x="-31093575" y="3552550"/>
            <a:chExt cx="291450" cy="291900"/>
          </a:xfrm>
        </p:grpSpPr>
        <p:sp>
          <p:nvSpPr>
            <p:cNvPr id="850" name="Google Shape;850;p42"/>
            <p:cNvSpPr/>
            <p:nvPr/>
          </p:nvSpPr>
          <p:spPr>
            <a:xfrm>
              <a:off x="-31011650" y="3745525"/>
              <a:ext cx="7900" cy="12625"/>
            </a:xfrm>
            <a:custGeom>
              <a:rect b="b" l="l" r="r" t="t"/>
              <a:pathLst>
                <a:path extrusionOk="0"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-31093575" y="3671500"/>
              <a:ext cx="171725" cy="172950"/>
            </a:xfrm>
            <a:custGeom>
              <a:rect b="b" l="l" r="r" t="t"/>
              <a:pathLst>
                <a:path extrusionOk="0"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-30895875" y="3621075"/>
              <a:ext cx="15775" cy="2602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-30974650" y="3552550"/>
              <a:ext cx="172525" cy="172400"/>
            </a:xfrm>
            <a:custGeom>
              <a:rect b="b" l="l" r="r" t="t"/>
              <a:pathLst>
                <a:path extrusionOk="0"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42"/>
          <p:cNvSpPr txBox="1"/>
          <p:nvPr/>
        </p:nvSpPr>
        <p:spPr>
          <a:xfrm>
            <a:off x="2852300" y="3140700"/>
            <a:ext cx="43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Inglés, español, hindi, coreano y muchos más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55" name="Google Shape;855;p42"/>
          <p:cNvSpPr/>
          <p:nvPr/>
        </p:nvSpPr>
        <p:spPr>
          <a:xfrm>
            <a:off x="1351175" y="3754475"/>
            <a:ext cx="213300" cy="213300"/>
          </a:xfrm>
          <a:prstGeom prst="ellipse">
            <a:avLst/>
          </a:prstGeom>
          <a:gradFill>
            <a:gsLst>
              <a:gs pos="0">
                <a:srgbClr val="F5D0D0">
                  <a:alpha val="50449"/>
                </a:srgbClr>
              </a:gs>
              <a:gs pos="100000">
                <a:srgbClr val="D96868">
                  <a:alpha val="504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2"/>
          <p:cNvSpPr txBox="1"/>
          <p:nvPr/>
        </p:nvSpPr>
        <p:spPr>
          <a:xfrm>
            <a:off x="1717825" y="3620875"/>
            <a:ext cx="475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 GPU proceso de detección se hace más rápido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57" name="Google Shape;857;p42">
            <a:hlinkClick action="ppaction://hlinkshowjump?jump=nextslide"/>
          </p:cNvPr>
          <p:cNvSpPr/>
          <p:nvPr/>
        </p:nvSpPr>
        <p:spPr>
          <a:xfrm rot="5400000">
            <a:off x="6068122" y="3742229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2"/>
          <p:cNvSpPr txBox="1"/>
          <p:nvPr/>
        </p:nvSpPr>
        <p:spPr>
          <a:xfrm>
            <a:off x="6879100" y="3661025"/>
            <a:ext cx="14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59" name="Google Shape;859;p42"/>
          <p:cNvSpPr txBox="1"/>
          <p:nvPr/>
        </p:nvSpPr>
        <p:spPr>
          <a:xfrm>
            <a:off x="6625875" y="3707325"/>
            <a:ext cx="19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60" name="Google Shape;860;p42"/>
          <p:cNvSpPr txBox="1"/>
          <p:nvPr/>
        </p:nvSpPr>
        <p:spPr>
          <a:xfrm>
            <a:off x="6319450" y="3600450"/>
            <a:ext cx="25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 indica como parámetro</a:t>
            </a: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61" name="Google Shape;861;p42"/>
          <p:cNvSpPr/>
          <p:nvPr/>
        </p:nvSpPr>
        <p:spPr>
          <a:xfrm rot="7198611">
            <a:off x="7805359" y="786566"/>
            <a:ext cx="413023" cy="406757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867" name="Google Shape;867;p4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868" name="Google Shape;868;p4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" name="Google Shape;877;p43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3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879" name="Google Shape;879;p43"/>
          <p:cNvSpPr txBox="1"/>
          <p:nvPr/>
        </p:nvSpPr>
        <p:spPr>
          <a:xfrm>
            <a:off x="669500" y="736350"/>
            <a:ext cx="160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32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endParaRPr sz="3600">
              <a:solidFill>
                <a:srgbClr val="FFB6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0" name="Google Shape;880;p43"/>
          <p:cNvSpPr/>
          <p:nvPr/>
        </p:nvSpPr>
        <p:spPr>
          <a:xfrm>
            <a:off x="3399075" y="1410793"/>
            <a:ext cx="2345855" cy="469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ARQUITECTURA</a:t>
            </a:r>
          </a:p>
        </p:txBody>
      </p:sp>
      <p:pic>
        <p:nvPicPr>
          <p:cNvPr id="881" name="Google Shape;881;p43"/>
          <p:cNvPicPr preferRelativeResize="0"/>
          <p:nvPr/>
        </p:nvPicPr>
        <p:blipFill rotWithShape="1">
          <a:blip r:embed="rId4">
            <a:alphaModFix/>
          </a:blip>
          <a:srcRect b="0" l="0" r="0" t="21630"/>
          <a:stretch/>
        </p:blipFill>
        <p:spPr>
          <a:xfrm>
            <a:off x="691941" y="2003975"/>
            <a:ext cx="7760100" cy="180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87" name="Google Shape;887;p44"/>
          <p:cNvSpPr txBox="1"/>
          <p:nvPr/>
        </p:nvSpPr>
        <p:spPr>
          <a:xfrm>
            <a:off x="1724161" y="3451271"/>
            <a:ext cx="1865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1984 - 1994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8" name="Google Shape;888;p44"/>
          <p:cNvSpPr txBox="1"/>
          <p:nvPr/>
        </p:nvSpPr>
        <p:spPr>
          <a:xfrm>
            <a:off x="1724161" y="3781325"/>
            <a:ext cx="1865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Desarrollado por HP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89" name="Google Shape;889;p44"/>
          <p:cNvSpPr/>
          <p:nvPr/>
        </p:nvSpPr>
        <p:spPr>
          <a:xfrm>
            <a:off x="1213715" y="2719223"/>
            <a:ext cx="676200" cy="625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0" name="Google Shape;890;p44"/>
          <p:cNvCxnSpPr>
            <a:stCxn id="889" idx="4"/>
          </p:cNvCxnSpPr>
          <p:nvPr/>
        </p:nvCxnSpPr>
        <p:spPr>
          <a:xfrm>
            <a:off x="1551815" y="3344723"/>
            <a:ext cx="0" cy="86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44"/>
          <p:cNvSpPr/>
          <p:nvPr/>
        </p:nvSpPr>
        <p:spPr>
          <a:xfrm>
            <a:off x="2788488" y="2719223"/>
            <a:ext cx="676200" cy="625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2" name="Google Shape;892;p44"/>
          <p:cNvCxnSpPr>
            <a:stCxn id="889" idx="6"/>
            <a:endCxn id="891" idx="2"/>
          </p:cNvCxnSpPr>
          <p:nvPr/>
        </p:nvCxnSpPr>
        <p:spPr>
          <a:xfrm>
            <a:off x="1889915" y="3031973"/>
            <a:ext cx="89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44"/>
          <p:cNvSpPr txBox="1"/>
          <p:nvPr/>
        </p:nvSpPr>
        <p:spPr>
          <a:xfrm>
            <a:off x="3301689" y="1844076"/>
            <a:ext cx="1865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1995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4" name="Google Shape;894;p44"/>
          <p:cNvSpPr txBox="1"/>
          <p:nvPr/>
        </p:nvSpPr>
        <p:spPr>
          <a:xfrm>
            <a:off x="3301689" y="2174129"/>
            <a:ext cx="1865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Uno de los 3 mejores OCR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895" name="Google Shape;895;p44"/>
          <p:cNvCxnSpPr>
            <a:endCxn id="891" idx="0"/>
          </p:cNvCxnSpPr>
          <p:nvPr/>
        </p:nvCxnSpPr>
        <p:spPr>
          <a:xfrm flipH="1">
            <a:off x="3126588" y="1851323"/>
            <a:ext cx="2700" cy="86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44"/>
          <p:cNvCxnSpPr>
            <a:stCxn id="891" idx="6"/>
            <a:endCxn id="897" idx="2"/>
          </p:cNvCxnSpPr>
          <p:nvPr/>
        </p:nvCxnSpPr>
        <p:spPr>
          <a:xfrm>
            <a:off x="3464688" y="3031973"/>
            <a:ext cx="89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44"/>
          <p:cNvSpPr txBox="1"/>
          <p:nvPr/>
        </p:nvSpPr>
        <p:spPr>
          <a:xfrm>
            <a:off x="4873636" y="3451271"/>
            <a:ext cx="1865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2006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9" name="Google Shape;899;p44"/>
          <p:cNvSpPr txBox="1"/>
          <p:nvPr/>
        </p:nvSpPr>
        <p:spPr>
          <a:xfrm>
            <a:off x="4873623" y="3781325"/>
            <a:ext cx="2277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Su desarrollo comienza a ser financiado por Google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97" name="Google Shape;897;p44"/>
          <p:cNvSpPr/>
          <p:nvPr/>
        </p:nvSpPr>
        <p:spPr>
          <a:xfrm>
            <a:off x="4363190" y="2719223"/>
            <a:ext cx="676200" cy="625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44"/>
          <p:cNvCxnSpPr>
            <a:stCxn id="897" idx="4"/>
          </p:cNvCxnSpPr>
          <p:nvPr/>
        </p:nvCxnSpPr>
        <p:spPr>
          <a:xfrm>
            <a:off x="4701290" y="3344723"/>
            <a:ext cx="0" cy="86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44"/>
          <p:cNvSpPr/>
          <p:nvPr/>
        </p:nvSpPr>
        <p:spPr>
          <a:xfrm>
            <a:off x="5937963" y="2719223"/>
            <a:ext cx="676200" cy="6255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2" name="Google Shape;902;p44"/>
          <p:cNvCxnSpPr>
            <a:stCxn id="897" idx="6"/>
            <a:endCxn id="901" idx="2"/>
          </p:cNvCxnSpPr>
          <p:nvPr/>
        </p:nvCxnSpPr>
        <p:spPr>
          <a:xfrm>
            <a:off x="5039390" y="3031973"/>
            <a:ext cx="89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3" name="Google Shape;903;p44"/>
          <p:cNvSpPr txBox="1"/>
          <p:nvPr/>
        </p:nvSpPr>
        <p:spPr>
          <a:xfrm>
            <a:off x="6451164" y="1844076"/>
            <a:ext cx="18651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2017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4" name="Google Shape;904;p44"/>
          <p:cNvSpPr txBox="1"/>
          <p:nvPr/>
        </p:nvSpPr>
        <p:spPr>
          <a:xfrm>
            <a:off x="6068164" y="2176654"/>
            <a:ext cx="1865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Última versión estable 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905" name="Google Shape;905;p44"/>
          <p:cNvCxnSpPr>
            <a:endCxn id="901" idx="0"/>
          </p:cNvCxnSpPr>
          <p:nvPr/>
        </p:nvCxnSpPr>
        <p:spPr>
          <a:xfrm flipH="1">
            <a:off x="6276063" y="1851323"/>
            <a:ext cx="2700" cy="86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44"/>
          <p:cNvSpPr/>
          <p:nvPr/>
        </p:nvSpPr>
        <p:spPr>
          <a:xfrm>
            <a:off x="8113563" y="3813226"/>
            <a:ext cx="101865" cy="9482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4"/>
          <p:cNvSpPr/>
          <p:nvPr/>
        </p:nvSpPr>
        <p:spPr>
          <a:xfrm rot="-1577215">
            <a:off x="7362458" y="4192127"/>
            <a:ext cx="55351" cy="53563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4"/>
          <p:cNvSpPr/>
          <p:nvPr/>
        </p:nvSpPr>
        <p:spPr>
          <a:xfrm flipH="1" rot="10800000">
            <a:off x="8316275" y="3650549"/>
            <a:ext cx="235124" cy="222277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4"/>
          <p:cNvSpPr/>
          <p:nvPr/>
        </p:nvSpPr>
        <p:spPr>
          <a:xfrm>
            <a:off x="7707817" y="3742572"/>
            <a:ext cx="76380" cy="7066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0" name="Google Shape;910;p44"/>
          <p:cNvGrpSpPr/>
          <p:nvPr/>
        </p:nvGrpSpPr>
        <p:grpSpPr>
          <a:xfrm>
            <a:off x="7648682" y="4128812"/>
            <a:ext cx="657361" cy="213095"/>
            <a:chOff x="2271950" y="2722775"/>
            <a:chExt cx="575875" cy="201775"/>
          </a:xfrm>
        </p:grpSpPr>
        <p:sp>
          <p:nvSpPr>
            <p:cNvPr id="911" name="Google Shape;911;p44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4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917" name="Google Shape;917;p4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" name="Google Shape;926;p44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4"/>
          <p:cNvSpPr txBox="1"/>
          <p:nvPr/>
        </p:nvSpPr>
        <p:spPr>
          <a:xfrm>
            <a:off x="846250" y="181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928" name="Google Shape;928;p44"/>
          <p:cNvSpPr txBox="1"/>
          <p:nvPr/>
        </p:nvSpPr>
        <p:spPr>
          <a:xfrm>
            <a:off x="714300" y="626538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Tesseract ocr</a:t>
            </a:r>
            <a:endParaRPr/>
          </a:p>
        </p:txBody>
      </p:sp>
      <p:sp>
        <p:nvSpPr>
          <p:cNvPr id="929" name="Google Shape;929;p44"/>
          <p:cNvSpPr txBox="1"/>
          <p:nvPr/>
        </p:nvSpPr>
        <p:spPr>
          <a:xfrm>
            <a:off x="1211300" y="1301700"/>
            <a:ext cx="630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Método de detección + 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reconocimiento en 116 idiomas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30" name="Google Shape;930;p44"/>
          <p:cNvSpPr/>
          <p:nvPr/>
        </p:nvSpPr>
        <p:spPr>
          <a:xfrm>
            <a:off x="998000" y="1454700"/>
            <a:ext cx="140100" cy="14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4">
            <a:hlinkClick action="ppaction://hlinkshowjump?jump=nextslide"/>
          </p:cNvPr>
          <p:cNvSpPr/>
          <p:nvPr/>
        </p:nvSpPr>
        <p:spPr>
          <a:xfrm rot="5400000">
            <a:off x="7769110" y="241555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4"/>
          <p:cNvSpPr txBox="1"/>
          <p:nvPr/>
        </p:nvSpPr>
        <p:spPr>
          <a:xfrm>
            <a:off x="8235025" y="222372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33" name="Google Shape;933;p44"/>
          <p:cNvSpPr txBox="1"/>
          <p:nvPr/>
        </p:nvSpPr>
        <p:spPr>
          <a:xfrm>
            <a:off x="7983363" y="2223713"/>
            <a:ext cx="110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Incorpora 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LSTM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934" name="Google Shape;934;p44"/>
          <p:cNvGrpSpPr/>
          <p:nvPr/>
        </p:nvGrpSpPr>
        <p:grpSpPr>
          <a:xfrm>
            <a:off x="4525929" y="2785800"/>
            <a:ext cx="419443" cy="420487"/>
            <a:chOff x="-3771675" y="3971775"/>
            <a:chExt cx="291300" cy="292025"/>
          </a:xfrm>
        </p:grpSpPr>
        <p:sp>
          <p:nvSpPr>
            <p:cNvPr id="935" name="Google Shape;935;p44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44"/>
          <p:cNvGrpSpPr/>
          <p:nvPr/>
        </p:nvGrpSpPr>
        <p:grpSpPr>
          <a:xfrm>
            <a:off x="2951541" y="2822440"/>
            <a:ext cx="350079" cy="351320"/>
            <a:chOff x="4991425" y="3234750"/>
            <a:chExt cx="296175" cy="297225"/>
          </a:xfrm>
        </p:grpSpPr>
        <p:sp>
          <p:nvSpPr>
            <p:cNvPr id="941" name="Google Shape;941;p44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44"/>
          <p:cNvGrpSpPr/>
          <p:nvPr/>
        </p:nvGrpSpPr>
        <p:grpSpPr>
          <a:xfrm>
            <a:off x="6101501" y="2818636"/>
            <a:ext cx="350072" cy="400188"/>
            <a:chOff x="-48233050" y="3569725"/>
            <a:chExt cx="252050" cy="299475"/>
          </a:xfrm>
        </p:grpSpPr>
        <p:sp>
          <p:nvSpPr>
            <p:cNvPr id="948" name="Google Shape;948;p44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-48129111" y="3710404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44"/>
          <p:cNvGrpSpPr/>
          <p:nvPr/>
        </p:nvGrpSpPr>
        <p:grpSpPr>
          <a:xfrm>
            <a:off x="1339749" y="2822148"/>
            <a:ext cx="424195" cy="419659"/>
            <a:chOff x="-5611575" y="3272950"/>
            <a:chExt cx="294600" cy="291450"/>
          </a:xfrm>
        </p:grpSpPr>
        <p:sp>
          <p:nvSpPr>
            <p:cNvPr id="952" name="Google Shape;952;p44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962" name="Google Shape;962;p4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963" name="Google Shape;963;p4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45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5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974" name="Google Shape;974;p45"/>
          <p:cNvSpPr txBox="1"/>
          <p:nvPr/>
        </p:nvSpPr>
        <p:spPr>
          <a:xfrm>
            <a:off x="669500" y="736350"/>
            <a:ext cx="77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32"/>
                </a:solidFill>
                <a:latin typeface="Bebas Neue"/>
                <a:ea typeface="Bebas Neue"/>
                <a:cs typeface="Bebas Neue"/>
                <a:sym typeface="Bebas Neue"/>
              </a:rPr>
              <a:t>Tesseract ocr</a:t>
            </a:r>
            <a:endParaRPr sz="3600">
              <a:solidFill>
                <a:srgbClr val="FFB6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75" name="Google Shape;975;p45"/>
          <p:cNvSpPr txBox="1"/>
          <p:nvPr/>
        </p:nvSpPr>
        <p:spPr>
          <a:xfrm>
            <a:off x="1428900" y="1628325"/>
            <a:ext cx="771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76" name="Google Shape;976;p45"/>
          <p:cNvSpPr/>
          <p:nvPr/>
        </p:nvSpPr>
        <p:spPr>
          <a:xfrm>
            <a:off x="3399075" y="1430093"/>
            <a:ext cx="2345855" cy="469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ARQUITECTURA</a:t>
            </a:r>
          </a:p>
        </p:txBody>
      </p:sp>
      <p:pic>
        <p:nvPicPr>
          <p:cNvPr id="977" name="Google Shape;9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2043350"/>
            <a:ext cx="5734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 txBox="1"/>
          <p:nvPr>
            <p:ph type="title"/>
          </p:nvPr>
        </p:nvSpPr>
        <p:spPr>
          <a:xfrm>
            <a:off x="714300" y="778288"/>
            <a:ext cx="40452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UTILIZADOS</a:t>
            </a:r>
            <a:endParaRPr/>
          </a:p>
        </p:txBody>
      </p:sp>
      <p:sp>
        <p:nvSpPr>
          <p:cNvPr id="983" name="Google Shape;983;p4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984" name="Google Shape;984;p46"/>
          <p:cNvCxnSpPr/>
          <p:nvPr/>
        </p:nvCxnSpPr>
        <p:spPr>
          <a:xfrm>
            <a:off x="822300" y="1645863"/>
            <a:ext cx="382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85" name="Google Shape;985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986" name="Google Shape;986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46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6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997" name="Google Shape;997;p46"/>
          <p:cNvSpPr/>
          <p:nvPr/>
        </p:nvSpPr>
        <p:spPr>
          <a:xfrm rot="5400000">
            <a:off x="1060151" y="1961765"/>
            <a:ext cx="416654" cy="491569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46"/>
          <p:cNvSpPr/>
          <p:nvPr/>
        </p:nvSpPr>
        <p:spPr>
          <a:xfrm rot="5400000">
            <a:off x="1060151" y="2810865"/>
            <a:ext cx="416654" cy="491569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6"/>
          <p:cNvSpPr txBox="1"/>
          <p:nvPr/>
        </p:nvSpPr>
        <p:spPr>
          <a:xfrm>
            <a:off x="1625650" y="2002900"/>
            <a:ext cx="597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b="1" lang="en" sz="1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MSER</a:t>
            </a: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 necesita ser pre-entrenado.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00" name="Google Shape;1000;p46"/>
          <p:cNvSpPr/>
          <p:nvPr/>
        </p:nvSpPr>
        <p:spPr>
          <a:xfrm rot="5400000">
            <a:off x="1060151" y="3652815"/>
            <a:ext cx="416654" cy="491569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6"/>
          <p:cNvSpPr txBox="1"/>
          <p:nvPr/>
        </p:nvSpPr>
        <p:spPr>
          <a:xfrm>
            <a:off x="1625650" y="2764900"/>
            <a:ext cx="62598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-"/>
            </a:pPr>
            <a:r>
              <a:rPr b="1" lang="en" sz="1700">
                <a:solidFill>
                  <a:srgbClr val="FFB632"/>
                </a:solidFill>
                <a:latin typeface="Arimo"/>
                <a:ea typeface="Arimo"/>
                <a:cs typeface="Arimo"/>
                <a:sym typeface="Arimo"/>
              </a:rPr>
              <a:t>EAST, EssyOCR y Tesseract OCR</a:t>
            </a: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al estar ya pre-entrenados, no se encontraron los datasheets.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02" name="Google Shape;1002;p46"/>
          <p:cNvSpPr txBox="1"/>
          <p:nvPr/>
        </p:nvSpPr>
        <p:spPr>
          <a:xfrm>
            <a:off x="1625650" y="3683050"/>
            <a:ext cx="629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-"/>
            </a:pPr>
            <a:r>
              <a:rPr b="1" lang="en" sz="1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CRNN</a:t>
            </a: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 indicó que el datasheet empleado fue el </a:t>
            </a:r>
            <a:r>
              <a:rPr b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Synth90k.</a:t>
            </a:r>
            <a:endParaRPr b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7"/>
          <p:cNvSpPr txBox="1"/>
          <p:nvPr>
            <p:ph type="title"/>
          </p:nvPr>
        </p:nvSpPr>
        <p:spPr>
          <a:xfrm>
            <a:off x="714300" y="778300"/>
            <a:ext cx="60312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Experimentos y resultados</a:t>
            </a:r>
            <a:endParaRPr/>
          </a:p>
        </p:txBody>
      </p:sp>
      <p:sp>
        <p:nvSpPr>
          <p:cNvPr id="1008" name="Google Shape;1008;p4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009" name="Google Shape;1009;p47"/>
          <p:cNvCxnSpPr/>
          <p:nvPr/>
        </p:nvCxnSpPr>
        <p:spPr>
          <a:xfrm>
            <a:off x="822300" y="1645863"/>
            <a:ext cx="382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0" name="Google Shape;1010;p4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11" name="Google Shape;1011;p4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" name="Google Shape;1020;p47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7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1022" name="Google Shape;1022;p47"/>
          <p:cNvSpPr txBox="1"/>
          <p:nvPr/>
        </p:nvSpPr>
        <p:spPr>
          <a:xfrm>
            <a:off x="1526875" y="3645750"/>
            <a:ext cx="696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Métodos de detección + reconocimiento: </a:t>
            </a:r>
            <a:r>
              <a:rPr b="1" lang="en" sz="1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EasyOCR y Tesseract OCR</a:t>
            </a:r>
            <a:endParaRPr b="1"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23" name="Google Shape;1023;p47"/>
          <p:cNvSpPr txBox="1"/>
          <p:nvPr/>
        </p:nvSpPr>
        <p:spPr>
          <a:xfrm>
            <a:off x="1526875" y="2861425"/>
            <a:ext cx="630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Método de reconocimiento: </a:t>
            </a:r>
            <a:r>
              <a:rPr b="1" lang="en" sz="1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CRNN</a:t>
            </a:r>
            <a:endParaRPr b="1"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24" name="Google Shape;1024;p47"/>
          <p:cNvSpPr txBox="1"/>
          <p:nvPr/>
        </p:nvSpPr>
        <p:spPr>
          <a:xfrm>
            <a:off x="1526875" y="2077100"/>
            <a:ext cx="630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Métodos de detección: </a:t>
            </a:r>
            <a:r>
              <a:rPr b="1" lang="en" sz="1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MSER y EAST</a:t>
            </a:r>
            <a:endParaRPr b="1"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25" name="Google Shape;1025;p47"/>
          <p:cNvSpPr/>
          <p:nvPr/>
        </p:nvSpPr>
        <p:spPr>
          <a:xfrm>
            <a:off x="822299" y="2051900"/>
            <a:ext cx="547200" cy="547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6" name="Google Shape;1026;p47"/>
          <p:cNvSpPr/>
          <p:nvPr/>
        </p:nvSpPr>
        <p:spPr>
          <a:xfrm>
            <a:off x="822299" y="2811018"/>
            <a:ext cx="547200" cy="547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7" name="Google Shape;1027;p47"/>
          <p:cNvSpPr/>
          <p:nvPr/>
        </p:nvSpPr>
        <p:spPr>
          <a:xfrm>
            <a:off x="822299" y="3570150"/>
            <a:ext cx="547200" cy="547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8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los métodos de detección</a:t>
            </a:r>
            <a:endParaRPr/>
          </a:p>
        </p:txBody>
      </p:sp>
      <p:sp>
        <p:nvSpPr>
          <p:cNvPr id="1033" name="Google Shape;1033;p48">
            <a:hlinkClick action="ppaction://hlinksldjump" r:id="rId3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34" name="Google Shape;1034;p48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035" name="Google Shape;1035;p4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48">
            <a:hlinkClick action="ppaction://hlinksldjump" r:id="rId4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8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46" name="Google Shape;1046;p48"/>
          <p:cNvPicPr preferRelativeResize="0"/>
          <p:nvPr/>
        </p:nvPicPr>
        <p:blipFill rotWithShape="1">
          <a:blip r:embed="rId5">
            <a:alphaModFix/>
          </a:blip>
          <a:srcRect b="45398" l="15868" r="48425" t="18299"/>
          <a:stretch/>
        </p:blipFill>
        <p:spPr>
          <a:xfrm>
            <a:off x="944850" y="1555375"/>
            <a:ext cx="3300000" cy="188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48"/>
          <p:cNvPicPr preferRelativeResize="0"/>
          <p:nvPr/>
        </p:nvPicPr>
        <p:blipFill rotWithShape="1">
          <a:blip r:embed="rId6">
            <a:alphaModFix/>
          </a:blip>
          <a:srcRect b="45722" l="15616" r="48835" t="17699"/>
          <a:stretch/>
        </p:blipFill>
        <p:spPr>
          <a:xfrm>
            <a:off x="4943692" y="1557550"/>
            <a:ext cx="3255432" cy="18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48"/>
          <p:cNvSpPr txBox="1"/>
          <p:nvPr/>
        </p:nvSpPr>
        <p:spPr>
          <a:xfrm>
            <a:off x="714288" y="1396875"/>
            <a:ext cx="7671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MSER</a:t>
            </a:r>
            <a:endParaRPr sz="20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9" name="Google Shape;1049;p48"/>
          <p:cNvSpPr txBox="1"/>
          <p:nvPr/>
        </p:nvSpPr>
        <p:spPr>
          <a:xfrm>
            <a:off x="7777712" y="1396875"/>
            <a:ext cx="6744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EAST</a:t>
            </a:r>
            <a:endParaRPr sz="25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0" name="Google Shape;1050;p48"/>
          <p:cNvSpPr txBox="1"/>
          <p:nvPr/>
        </p:nvSpPr>
        <p:spPr>
          <a:xfrm>
            <a:off x="944862" y="3557875"/>
            <a:ext cx="33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Al estar la letra más junta, detecta palabras enteras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51" name="Google Shape;1051;p48"/>
          <p:cNvSpPr txBox="1"/>
          <p:nvPr/>
        </p:nvSpPr>
        <p:spPr>
          <a:xfrm>
            <a:off x="4921413" y="3557875"/>
            <a:ext cx="33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palabras enteras marcandolas con una </a:t>
            </a:r>
            <a:r>
              <a:rPr i="1"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bounding box</a:t>
            </a:r>
            <a:endParaRPr i="1"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49"/>
          <p:cNvPicPr preferRelativeResize="0"/>
          <p:nvPr/>
        </p:nvPicPr>
        <p:blipFill rotWithShape="1">
          <a:blip r:embed="rId3">
            <a:alphaModFix/>
          </a:blip>
          <a:srcRect b="50505" l="15826" r="48384" t="18224"/>
          <a:stretch/>
        </p:blipFill>
        <p:spPr>
          <a:xfrm>
            <a:off x="5982814" y="1308425"/>
            <a:ext cx="2469286" cy="127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49"/>
          <p:cNvPicPr preferRelativeResize="0"/>
          <p:nvPr/>
        </p:nvPicPr>
        <p:blipFill rotWithShape="1">
          <a:blip r:embed="rId4">
            <a:alphaModFix/>
          </a:blip>
          <a:srcRect b="50730" l="16454" r="48736" t="18109"/>
          <a:stretch/>
        </p:blipFill>
        <p:spPr>
          <a:xfrm>
            <a:off x="2137534" y="1336900"/>
            <a:ext cx="2287241" cy="1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49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los métodos de detección</a:t>
            </a:r>
            <a:endParaRPr/>
          </a:p>
        </p:txBody>
      </p:sp>
      <p:sp>
        <p:nvSpPr>
          <p:cNvPr id="1059" name="Google Shape;1059;p49">
            <a:hlinkClick action="ppaction://hlinksldjump" r:id="rId5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0" name="Google Shape;1060;p49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061" name="Google Shape;1061;p4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0" name="Google Shape;1070;p49">
            <a:hlinkClick action="ppaction://hlinksldjump" r:id="rId6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9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72" name="Google Shape;1072;p49"/>
          <p:cNvSpPr txBox="1"/>
          <p:nvPr/>
        </p:nvSpPr>
        <p:spPr>
          <a:xfrm>
            <a:off x="691900" y="1331500"/>
            <a:ext cx="7476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MSER</a:t>
            </a:r>
            <a:endParaRPr sz="20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3" name="Google Shape;1073;p49"/>
          <p:cNvSpPr txBox="1"/>
          <p:nvPr/>
        </p:nvSpPr>
        <p:spPr>
          <a:xfrm>
            <a:off x="4863737" y="1336888"/>
            <a:ext cx="6744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EAST</a:t>
            </a:r>
            <a:endParaRPr sz="25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4" name="Google Shape;1074;p49"/>
          <p:cNvSpPr txBox="1"/>
          <p:nvPr/>
        </p:nvSpPr>
        <p:spPr>
          <a:xfrm>
            <a:off x="714300" y="3509250"/>
            <a:ext cx="3732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Por ser grande la distancia entre los 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caracteres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MSER los detecta de forma individual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75" name="Google Shape;1075;p49"/>
          <p:cNvSpPr txBox="1"/>
          <p:nvPr/>
        </p:nvSpPr>
        <p:spPr>
          <a:xfrm>
            <a:off x="4863725" y="3509250"/>
            <a:ext cx="358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palabras enteras marc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ndolas con bounding boxes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076" name="Google Shape;1076;p49"/>
          <p:cNvPicPr preferRelativeResize="0"/>
          <p:nvPr/>
        </p:nvPicPr>
        <p:blipFill rotWithShape="1">
          <a:blip r:embed="rId7">
            <a:alphaModFix/>
          </a:blip>
          <a:srcRect b="44637" l="11212" r="1466" t="13629"/>
          <a:stretch/>
        </p:blipFill>
        <p:spPr>
          <a:xfrm>
            <a:off x="714300" y="2728400"/>
            <a:ext cx="2632100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9"/>
          <p:cNvPicPr preferRelativeResize="0"/>
          <p:nvPr/>
        </p:nvPicPr>
        <p:blipFill rotWithShape="1">
          <a:blip r:embed="rId8">
            <a:alphaModFix/>
          </a:blip>
          <a:srcRect b="46505" l="5479" r="7122" t="6655"/>
          <a:stretch/>
        </p:blipFill>
        <p:spPr>
          <a:xfrm>
            <a:off x="4863725" y="2674250"/>
            <a:ext cx="2475000" cy="74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/>
          <p:nvPr/>
        </p:nvSpPr>
        <p:spPr>
          <a:xfrm>
            <a:off x="476078" y="1600187"/>
            <a:ext cx="540796" cy="56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"/>
          <p:cNvSpPr txBox="1"/>
          <p:nvPr>
            <p:ph idx="15" type="title"/>
          </p:nvPr>
        </p:nvSpPr>
        <p:spPr>
          <a:xfrm>
            <a:off x="714300" y="572125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contenidos</a:t>
            </a:r>
            <a:endParaRPr sz="4200"/>
          </a:p>
        </p:txBody>
      </p:sp>
      <p:sp>
        <p:nvSpPr>
          <p:cNvPr id="315" name="Google Shape;315;p32"/>
          <p:cNvSpPr txBox="1"/>
          <p:nvPr>
            <p:ph type="title"/>
          </p:nvPr>
        </p:nvSpPr>
        <p:spPr>
          <a:xfrm>
            <a:off x="882788" y="1560763"/>
            <a:ext cx="24624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y objetivos</a:t>
            </a:r>
            <a:endParaRPr/>
          </a:p>
        </p:txBody>
      </p:sp>
      <p:sp>
        <p:nvSpPr>
          <p:cNvPr id="316" name="Google Shape;316;p32"/>
          <p:cNvSpPr txBox="1"/>
          <p:nvPr>
            <p:ph idx="3" type="title"/>
          </p:nvPr>
        </p:nvSpPr>
        <p:spPr>
          <a:xfrm>
            <a:off x="4230611" y="1560775"/>
            <a:ext cx="2831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METODOLOGÍAS</a:t>
            </a:r>
            <a:endParaRPr/>
          </a:p>
        </p:txBody>
      </p:sp>
      <p:sp>
        <p:nvSpPr>
          <p:cNvPr id="317" name="Google Shape;317;p32"/>
          <p:cNvSpPr txBox="1"/>
          <p:nvPr>
            <p:ph idx="5" type="title"/>
          </p:nvPr>
        </p:nvSpPr>
        <p:spPr>
          <a:xfrm>
            <a:off x="476078" y="1708325"/>
            <a:ext cx="4923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18" name="Google Shape;318;p32"/>
          <p:cNvSpPr txBox="1"/>
          <p:nvPr>
            <p:ph idx="6" type="title"/>
          </p:nvPr>
        </p:nvSpPr>
        <p:spPr>
          <a:xfrm>
            <a:off x="1801186" y="3043663"/>
            <a:ext cx="27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EXPERIMENTOS Y RESULTADOS</a:t>
            </a:r>
            <a:endParaRPr/>
          </a:p>
        </p:txBody>
      </p:sp>
      <p:sp>
        <p:nvSpPr>
          <p:cNvPr id="319" name="Google Shape;319;p32"/>
          <p:cNvSpPr txBox="1"/>
          <p:nvPr>
            <p:ph idx="9" type="title"/>
          </p:nvPr>
        </p:nvSpPr>
        <p:spPr>
          <a:xfrm>
            <a:off x="5464699" y="3035500"/>
            <a:ext cx="2831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7062300" y="232724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1" name="Google Shape;321;p32">
            <a:hlinkClick action="ppaction://hlinksldjump" r:id="rId3"/>
          </p:cNvPr>
          <p:cNvSpPr txBox="1"/>
          <p:nvPr/>
        </p:nvSpPr>
        <p:spPr>
          <a:xfrm>
            <a:off x="922450" y="275775"/>
            <a:ext cx="799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22" name="Google Shape;322;p3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23" name="Google Shape;323;p3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2">
            <a:hlinkClick action="ppaction://hlinksldjump" r:id="rId4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2"/>
          <p:cNvSpPr/>
          <p:nvPr/>
        </p:nvSpPr>
        <p:spPr>
          <a:xfrm>
            <a:off x="7450613" y="1360805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2"/>
          <p:cNvGrpSpPr/>
          <p:nvPr/>
        </p:nvGrpSpPr>
        <p:grpSpPr>
          <a:xfrm>
            <a:off x="7671697" y="886552"/>
            <a:ext cx="695830" cy="243805"/>
            <a:chOff x="2271950" y="2722775"/>
            <a:chExt cx="575875" cy="201775"/>
          </a:xfrm>
        </p:grpSpPr>
        <p:sp>
          <p:nvSpPr>
            <p:cNvPr id="335" name="Google Shape;335;p32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2"/>
          <p:cNvSpPr/>
          <p:nvPr/>
        </p:nvSpPr>
        <p:spPr>
          <a:xfrm rot="-1685758">
            <a:off x="8157103" y="15712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7401588" y="764825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2"/>
          <p:cNvSpPr/>
          <p:nvPr/>
        </p:nvSpPr>
        <p:spPr>
          <a:xfrm>
            <a:off x="8116751" y="2689056"/>
            <a:ext cx="140247" cy="141086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"/>
          <p:cNvSpPr/>
          <p:nvPr/>
        </p:nvSpPr>
        <p:spPr>
          <a:xfrm>
            <a:off x="8116751" y="3255255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2"/>
          <p:cNvSpPr/>
          <p:nvPr/>
        </p:nvSpPr>
        <p:spPr>
          <a:xfrm rot="-1685758">
            <a:off x="7659553" y="31307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2"/>
          <p:cNvSpPr/>
          <p:nvPr/>
        </p:nvSpPr>
        <p:spPr>
          <a:xfrm>
            <a:off x="335826" y="3090718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706061" y="1390487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">
            <a:hlinkClick action="ppaction://hlinksldjump" r:id="rId5"/>
          </p:cNvPr>
          <p:cNvSpPr txBox="1"/>
          <p:nvPr/>
        </p:nvSpPr>
        <p:spPr>
          <a:xfrm>
            <a:off x="882800" y="275775"/>
            <a:ext cx="7443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</a:t>
            </a:r>
            <a:endParaRPr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922450" y="183075"/>
            <a:ext cx="16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de</a:t>
            </a:r>
            <a:endParaRPr/>
          </a:p>
        </p:txBody>
      </p:sp>
      <p:sp>
        <p:nvSpPr>
          <p:cNvPr id="349" name="Google Shape;349;p32"/>
          <p:cNvSpPr txBox="1"/>
          <p:nvPr/>
        </p:nvSpPr>
        <p:spPr>
          <a:xfrm>
            <a:off x="6695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ALICANTE</a:t>
            </a:r>
            <a:endParaRPr/>
          </a:p>
        </p:txBody>
      </p:sp>
      <p:sp>
        <p:nvSpPr>
          <p:cNvPr id="350" name="Google Shape;350;p32"/>
          <p:cNvSpPr/>
          <p:nvPr/>
        </p:nvSpPr>
        <p:spPr>
          <a:xfrm>
            <a:off x="6323853" y="1600187"/>
            <a:ext cx="540796" cy="56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3544878" y="1600174"/>
            <a:ext cx="540796" cy="56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4780015" y="3047849"/>
            <a:ext cx="540796" cy="56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1488003" y="3043674"/>
            <a:ext cx="540796" cy="56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 txBox="1"/>
          <p:nvPr/>
        </p:nvSpPr>
        <p:spPr>
          <a:xfrm>
            <a:off x="6613663" y="1543288"/>
            <a:ext cx="215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DATOS 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UTILIZADOS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5" name="Google Shape;355;p32"/>
          <p:cNvSpPr/>
          <p:nvPr/>
        </p:nvSpPr>
        <p:spPr>
          <a:xfrm rot="7198898">
            <a:off x="6821937" y="3053569"/>
            <a:ext cx="700377" cy="696805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7671701" y="3777700"/>
            <a:ext cx="231952" cy="214677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846238" y="3777700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 rot="-1685758">
            <a:off x="923191" y="28496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2"/>
          <p:cNvSpPr txBox="1"/>
          <p:nvPr/>
        </p:nvSpPr>
        <p:spPr>
          <a:xfrm>
            <a:off x="3635725" y="1512425"/>
            <a:ext cx="3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6414700" y="1512425"/>
            <a:ext cx="3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1555000" y="2955925"/>
            <a:ext cx="40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2" name="Google Shape;362;p32"/>
          <p:cNvSpPr txBox="1"/>
          <p:nvPr/>
        </p:nvSpPr>
        <p:spPr>
          <a:xfrm>
            <a:off x="4870861" y="2960100"/>
            <a:ext cx="3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 sz="360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50"/>
          <p:cNvPicPr preferRelativeResize="0"/>
          <p:nvPr/>
        </p:nvPicPr>
        <p:blipFill rotWithShape="1">
          <a:blip r:embed="rId3">
            <a:alphaModFix/>
          </a:blip>
          <a:srcRect b="23447" l="15616" r="10686" t="17814"/>
          <a:stretch/>
        </p:blipFill>
        <p:spPr>
          <a:xfrm>
            <a:off x="523313" y="1321938"/>
            <a:ext cx="2842662" cy="12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0"/>
          <p:cNvPicPr preferRelativeResize="0"/>
          <p:nvPr/>
        </p:nvPicPr>
        <p:blipFill rotWithShape="1">
          <a:blip r:embed="rId4">
            <a:alphaModFix/>
          </a:blip>
          <a:srcRect b="19882" l="15114" r="15426" t="18179"/>
          <a:stretch/>
        </p:blipFill>
        <p:spPr>
          <a:xfrm>
            <a:off x="3526225" y="1305862"/>
            <a:ext cx="2544007" cy="12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50"/>
          <p:cNvPicPr preferRelativeResize="0"/>
          <p:nvPr/>
        </p:nvPicPr>
        <p:blipFill rotWithShape="1">
          <a:blip r:embed="rId5">
            <a:alphaModFix/>
          </a:blip>
          <a:srcRect b="25603" l="15470" r="25750" t="18286"/>
          <a:stretch/>
        </p:blipFill>
        <p:spPr>
          <a:xfrm>
            <a:off x="1759116" y="2743963"/>
            <a:ext cx="3126525" cy="16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50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los métodos de detección</a:t>
            </a:r>
            <a:endParaRPr/>
          </a:p>
        </p:txBody>
      </p:sp>
      <p:sp>
        <p:nvSpPr>
          <p:cNvPr id="1086" name="Google Shape;1086;p50">
            <a:hlinkClick action="ppaction://hlinksldjump" r:id="rId6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87" name="Google Shape;1087;p50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088" name="Google Shape;1088;p5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" name="Google Shape;1097;p50">
            <a:hlinkClick action="ppaction://hlinksldjump" r:id="rId7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50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99" name="Google Shape;1099;p50"/>
          <p:cNvSpPr txBox="1"/>
          <p:nvPr/>
        </p:nvSpPr>
        <p:spPr>
          <a:xfrm>
            <a:off x="523313" y="1321938"/>
            <a:ext cx="7476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MSER</a:t>
            </a:r>
            <a:endParaRPr sz="20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00" name="Google Shape;1100;p50"/>
          <p:cNvPicPr preferRelativeResize="0"/>
          <p:nvPr/>
        </p:nvPicPr>
        <p:blipFill rotWithShape="1">
          <a:blip r:embed="rId8">
            <a:alphaModFix/>
          </a:blip>
          <a:srcRect b="44784" l="20871" r="43913" t="24778"/>
          <a:stretch/>
        </p:blipFill>
        <p:spPr>
          <a:xfrm>
            <a:off x="6230513" y="1305863"/>
            <a:ext cx="2390175" cy="12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50"/>
          <p:cNvSpPr txBox="1"/>
          <p:nvPr/>
        </p:nvSpPr>
        <p:spPr>
          <a:xfrm>
            <a:off x="5067988" y="2743963"/>
            <a:ext cx="2316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muchos falsos positivos (regiones marcadas donde realmente no hay texto)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1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los métodos de detección</a:t>
            </a:r>
            <a:endParaRPr/>
          </a:p>
        </p:txBody>
      </p:sp>
      <p:pic>
        <p:nvPicPr>
          <p:cNvPr id="1107" name="Google Shape;1107;p51"/>
          <p:cNvPicPr preferRelativeResize="0"/>
          <p:nvPr/>
        </p:nvPicPr>
        <p:blipFill rotWithShape="1">
          <a:blip r:embed="rId3">
            <a:alphaModFix/>
          </a:blip>
          <a:srcRect b="25073" l="15615" r="25415" t="18288"/>
          <a:stretch/>
        </p:blipFill>
        <p:spPr>
          <a:xfrm>
            <a:off x="2613738" y="1518511"/>
            <a:ext cx="3916525" cy="21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51"/>
          <p:cNvSpPr txBox="1"/>
          <p:nvPr/>
        </p:nvSpPr>
        <p:spPr>
          <a:xfrm>
            <a:off x="2606250" y="1518488"/>
            <a:ext cx="6744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EAST</a:t>
            </a:r>
            <a:endParaRPr sz="25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9" name="Google Shape;1109;p51">
            <a:hlinkClick action="ppaction://hlinksldjump" r:id="rId4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10" name="Google Shape;1110;p51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111" name="Google Shape;1111;p5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51">
            <a:hlinkClick action="ppaction://hlinksldjump" r:id="rId5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51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22" name="Google Shape;1122;p51"/>
          <p:cNvSpPr txBox="1"/>
          <p:nvPr/>
        </p:nvSpPr>
        <p:spPr>
          <a:xfrm>
            <a:off x="3413538" y="3757188"/>
            <a:ext cx="2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zonas donde no hay texto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2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los métodos de detección</a:t>
            </a:r>
            <a:endParaRPr/>
          </a:p>
        </p:txBody>
      </p:sp>
      <p:pic>
        <p:nvPicPr>
          <p:cNvPr id="1128" name="Google Shape;1128;p52"/>
          <p:cNvPicPr preferRelativeResize="0"/>
          <p:nvPr/>
        </p:nvPicPr>
        <p:blipFill rotWithShape="1">
          <a:blip r:embed="rId3">
            <a:alphaModFix/>
          </a:blip>
          <a:srcRect b="19473" l="15115" r="15449" t="17991"/>
          <a:stretch/>
        </p:blipFill>
        <p:spPr>
          <a:xfrm>
            <a:off x="1135222" y="1347650"/>
            <a:ext cx="3028642" cy="16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52"/>
          <p:cNvPicPr preferRelativeResize="0"/>
          <p:nvPr/>
        </p:nvPicPr>
        <p:blipFill rotWithShape="1">
          <a:blip r:embed="rId4">
            <a:alphaModFix/>
          </a:blip>
          <a:srcRect b="15927" l="20099" r="5815" t="24484"/>
          <a:stretch/>
        </p:blipFill>
        <p:spPr>
          <a:xfrm>
            <a:off x="4325600" y="1347650"/>
            <a:ext cx="3577100" cy="16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52"/>
          <p:cNvSpPr txBox="1"/>
          <p:nvPr/>
        </p:nvSpPr>
        <p:spPr>
          <a:xfrm>
            <a:off x="1135225" y="1347638"/>
            <a:ext cx="6744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EAST</a:t>
            </a:r>
            <a:endParaRPr sz="25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1" name="Google Shape;1131;p52">
            <a:hlinkClick action="ppaction://hlinksldjump" r:id="rId5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32" name="Google Shape;1132;p52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133" name="Google Shape;1133;p5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52">
            <a:hlinkClick action="ppaction://hlinksldjump" r:id="rId6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52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44" name="Google Shape;1144;p52"/>
          <p:cNvPicPr preferRelativeResize="0"/>
          <p:nvPr/>
        </p:nvPicPr>
        <p:blipFill rotWithShape="1">
          <a:blip r:embed="rId7">
            <a:alphaModFix/>
          </a:blip>
          <a:srcRect b="43989" l="20816" r="43353" t="24898"/>
          <a:stretch/>
        </p:blipFill>
        <p:spPr>
          <a:xfrm>
            <a:off x="1874912" y="3119350"/>
            <a:ext cx="2271774" cy="13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52"/>
          <p:cNvSpPr txBox="1"/>
          <p:nvPr/>
        </p:nvSpPr>
        <p:spPr>
          <a:xfrm>
            <a:off x="4375888" y="3288425"/>
            <a:ext cx="2893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Reconoce perfectamente las zonas de texto sin detectar falsos positivos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3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de reconocimiento</a:t>
            </a:r>
            <a:endParaRPr/>
          </a:p>
        </p:txBody>
      </p:sp>
      <p:sp>
        <p:nvSpPr>
          <p:cNvPr id="1151" name="Google Shape;1151;p53"/>
          <p:cNvSpPr txBox="1"/>
          <p:nvPr/>
        </p:nvSpPr>
        <p:spPr>
          <a:xfrm>
            <a:off x="728450" y="1365825"/>
            <a:ext cx="7494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CRNN</a:t>
            </a:r>
            <a:endParaRPr sz="25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2" name="Google Shape;1152;p53">
            <a:hlinkClick action="ppaction://hlinksldjump" r:id="rId3"/>
          </p:cNvPr>
          <p:cNvSpPr txBox="1"/>
          <p:nvPr/>
        </p:nvSpPr>
        <p:spPr>
          <a:xfrm>
            <a:off x="944850" y="280300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53" name="Google Shape;1153;p53"/>
          <p:cNvGrpSpPr/>
          <p:nvPr/>
        </p:nvGrpSpPr>
        <p:grpSpPr>
          <a:xfrm>
            <a:off x="728438" y="317497"/>
            <a:ext cx="140222" cy="140409"/>
            <a:chOff x="2741000" y="199475"/>
            <a:chExt cx="191953" cy="192210"/>
          </a:xfrm>
        </p:grpSpPr>
        <p:sp>
          <p:nvSpPr>
            <p:cNvPr id="1154" name="Google Shape;1154;p5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53">
            <a:hlinkClick action="ppaction://hlinksldjump" r:id="rId4"/>
          </p:cNvPr>
          <p:cNvSpPr/>
          <p:nvPr/>
        </p:nvSpPr>
        <p:spPr>
          <a:xfrm>
            <a:off x="691900" y="281050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53"/>
          <p:cNvSpPr txBox="1"/>
          <p:nvPr/>
        </p:nvSpPr>
        <p:spPr>
          <a:xfrm>
            <a:off x="7084700" y="279550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65" name="Google Shape;1165;p53"/>
          <p:cNvSpPr txBox="1"/>
          <p:nvPr/>
        </p:nvSpPr>
        <p:spPr>
          <a:xfrm>
            <a:off x="1681875" y="1446575"/>
            <a:ext cx="602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Imágenes que proporcionan buenos resultados:</a:t>
            </a:r>
            <a:endParaRPr b="1"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166" name="Google Shape;116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7175" y="2262275"/>
            <a:ext cx="16954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375" y="2262275"/>
            <a:ext cx="16954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9075" y="3469763"/>
            <a:ext cx="18954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9475" y="3803138"/>
            <a:ext cx="16954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8200" y="2414675"/>
            <a:ext cx="1066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81738" y="2414675"/>
            <a:ext cx="11811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4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de reconocimiento</a:t>
            </a:r>
            <a:endParaRPr/>
          </a:p>
        </p:txBody>
      </p:sp>
      <p:sp>
        <p:nvSpPr>
          <p:cNvPr id="1177" name="Google Shape;1177;p54"/>
          <p:cNvSpPr txBox="1"/>
          <p:nvPr/>
        </p:nvSpPr>
        <p:spPr>
          <a:xfrm>
            <a:off x="728450" y="1254700"/>
            <a:ext cx="7494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CRNN</a:t>
            </a:r>
            <a:endParaRPr sz="25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8" name="Google Shape;1178;p54">
            <a:hlinkClick action="ppaction://hlinksldjump" r:id="rId3"/>
          </p:cNvPr>
          <p:cNvSpPr txBox="1"/>
          <p:nvPr/>
        </p:nvSpPr>
        <p:spPr>
          <a:xfrm>
            <a:off x="944850" y="280300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79" name="Google Shape;1179;p54"/>
          <p:cNvGrpSpPr/>
          <p:nvPr/>
        </p:nvGrpSpPr>
        <p:grpSpPr>
          <a:xfrm>
            <a:off x="728438" y="317497"/>
            <a:ext cx="140222" cy="140409"/>
            <a:chOff x="2741000" y="199475"/>
            <a:chExt cx="191953" cy="192210"/>
          </a:xfrm>
        </p:grpSpPr>
        <p:sp>
          <p:nvSpPr>
            <p:cNvPr id="1180" name="Google Shape;1180;p5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54">
            <a:hlinkClick action="ppaction://hlinksldjump" r:id="rId4"/>
          </p:cNvPr>
          <p:cNvSpPr/>
          <p:nvPr/>
        </p:nvSpPr>
        <p:spPr>
          <a:xfrm>
            <a:off x="691900" y="281050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54"/>
          <p:cNvSpPr txBox="1"/>
          <p:nvPr/>
        </p:nvSpPr>
        <p:spPr>
          <a:xfrm>
            <a:off x="7084700" y="279550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91" name="Google Shape;1191;p54"/>
          <p:cNvSpPr/>
          <p:nvPr/>
        </p:nvSpPr>
        <p:spPr>
          <a:xfrm>
            <a:off x="1797600" y="2028000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54"/>
          <p:cNvSpPr/>
          <p:nvPr/>
        </p:nvSpPr>
        <p:spPr>
          <a:xfrm>
            <a:off x="1797600" y="2566263"/>
            <a:ext cx="213300" cy="2133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54"/>
          <p:cNvSpPr/>
          <p:nvPr/>
        </p:nvSpPr>
        <p:spPr>
          <a:xfrm>
            <a:off x="1797600" y="3104538"/>
            <a:ext cx="213300" cy="213300"/>
          </a:xfrm>
          <a:prstGeom prst="ellipse">
            <a:avLst/>
          </a:prstGeom>
          <a:gradFill>
            <a:gsLst>
              <a:gs pos="0">
                <a:srgbClr val="FFFFFF">
                  <a:alpha val="50449"/>
                </a:srgbClr>
              </a:gs>
              <a:gs pos="100000">
                <a:srgbClr val="BEBEBE">
                  <a:alpha val="5044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54"/>
          <p:cNvSpPr/>
          <p:nvPr/>
        </p:nvSpPr>
        <p:spPr>
          <a:xfrm>
            <a:off x="1797600" y="3661200"/>
            <a:ext cx="213300" cy="213300"/>
          </a:xfrm>
          <a:prstGeom prst="ellipse">
            <a:avLst/>
          </a:prstGeom>
          <a:gradFill>
            <a:gsLst>
              <a:gs pos="0">
                <a:srgbClr val="DBD4EB">
                  <a:alpha val="50449"/>
                </a:srgbClr>
              </a:gs>
              <a:gs pos="100000">
                <a:srgbClr val="9180BB">
                  <a:alpha val="504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54"/>
          <p:cNvSpPr/>
          <p:nvPr/>
        </p:nvSpPr>
        <p:spPr>
          <a:xfrm>
            <a:off x="1797600" y="4178225"/>
            <a:ext cx="213300" cy="213300"/>
          </a:xfrm>
          <a:prstGeom prst="ellipse">
            <a:avLst/>
          </a:prstGeom>
          <a:gradFill>
            <a:gsLst>
              <a:gs pos="0">
                <a:srgbClr val="F5D0D0">
                  <a:alpha val="50449"/>
                </a:srgbClr>
              </a:gs>
              <a:gs pos="100000">
                <a:srgbClr val="D96868">
                  <a:alpha val="504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54"/>
          <p:cNvSpPr txBox="1"/>
          <p:nvPr/>
        </p:nvSpPr>
        <p:spPr>
          <a:xfrm>
            <a:off x="2151200" y="1883275"/>
            <a:ext cx="266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Borrosas e inclinadas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97" name="Google Shape;1197;p54"/>
          <p:cNvSpPr txBox="1"/>
          <p:nvPr/>
        </p:nvSpPr>
        <p:spPr>
          <a:xfrm>
            <a:off x="2133500" y="2444363"/>
            <a:ext cx="276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 palabras incompletas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98" name="Google Shape;1198;p54"/>
          <p:cNvSpPr txBox="1"/>
          <p:nvPr/>
        </p:nvSpPr>
        <p:spPr>
          <a:xfrm>
            <a:off x="1681875" y="1298013"/>
            <a:ext cx="602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Imágenes que pueden tener errores de </a:t>
            </a:r>
            <a:r>
              <a:rPr b="1" lang="en" sz="1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reconocimiento:</a:t>
            </a:r>
            <a:endParaRPr b="1"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99" name="Google Shape;1199;p54"/>
          <p:cNvSpPr txBox="1"/>
          <p:nvPr/>
        </p:nvSpPr>
        <p:spPr>
          <a:xfrm>
            <a:off x="2133500" y="3549375"/>
            <a:ext cx="203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Palabras giradas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00" name="Google Shape;1200;p54"/>
          <p:cNvSpPr txBox="1"/>
          <p:nvPr/>
        </p:nvSpPr>
        <p:spPr>
          <a:xfrm>
            <a:off x="2161200" y="2978963"/>
            <a:ext cx="290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 caracteres especiales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01" name="Google Shape;1201;p54"/>
          <p:cNvSpPr txBox="1"/>
          <p:nvPr/>
        </p:nvSpPr>
        <p:spPr>
          <a:xfrm>
            <a:off x="2161200" y="4061675"/>
            <a:ext cx="150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 números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02" name="Google Shape;1202;p54">
            <a:hlinkClick action="ppaction://hlinkshowjump?jump=nextslide"/>
          </p:cNvPr>
          <p:cNvSpPr/>
          <p:nvPr/>
        </p:nvSpPr>
        <p:spPr>
          <a:xfrm rot="5400000">
            <a:off x="3775747" y="416890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54"/>
          <p:cNvSpPr txBox="1"/>
          <p:nvPr/>
        </p:nvSpPr>
        <p:spPr>
          <a:xfrm>
            <a:off x="4082400" y="4117800"/>
            <a:ext cx="30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 confunden unos con otros</a:t>
            </a:r>
            <a:endParaRPr i="1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204" name="Google Shape;12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038" y="1895672"/>
            <a:ext cx="578375" cy="42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200" y="2427663"/>
            <a:ext cx="620702" cy="4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4300" y="3001750"/>
            <a:ext cx="749400" cy="43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3400" y="3381859"/>
            <a:ext cx="379312" cy="73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4775" y="3926663"/>
            <a:ext cx="545025" cy="55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54"/>
          <p:cNvSpPr txBox="1"/>
          <p:nvPr/>
        </p:nvSpPr>
        <p:spPr>
          <a:xfrm>
            <a:off x="5279000" y="1906375"/>
            <a:ext cx="5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et</a:t>
            </a:r>
            <a:endParaRPr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10" name="Google Shape;1210;p54"/>
          <p:cNvSpPr txBox="1"/>
          <p:nvPr/>
        </p:nvSpPr>
        <p:spPr>
          <a:xfrm>
            <a:off x="5717125" y="2405100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wati</a:t>
            </a:r>
            <a:endParaRPr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11" name="Google Shape;1211;p54"/>
          <p:cNvSpPr txBox="1"/>
          <p:nvPr/>
        </p:nvSpPr>
        <p:spPr>
          <a:xfrm>
            <a:off x="4616788" y="3590688"/>
            <a:ext cx="3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12" name="Google Shape;1212;p54"/>
          <p:cNvSpPr txBox="1"/>
          <p:nvPr/>
        </p:nvSpPr>
        <p:spPr>
          <a:xfrm>
            <a:off x="5902825" y="3019888"/>
            <a:ext cx="5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50x</a:t>
            </a:r>
            <a:endParaRPr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13" name="Google Shape;1213;p54"/>
          <p:cNvSpPr txBox="1"/>
          <p:nvPr/>
        </p:nvSpPr>
        <p:spPr>
          <a:xfrm>
            <a:off x="7355750" y="4005725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rPr>
              <a:t>191</a:t>
            </a:r>
            <a:endParaRPr>
              <a:solidFill>
                <a:schemeClr val="accent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55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Comparación de los métodos de detección + reconocimiento</a:t>
            </a:r>
            <a:endParaRPr sz="3400"/>
          </a:p>
        </p:txBody>
      </p:sp>
      <p:sp>
        <p:nvSpPr>
          <p:cNvPr id="1219" name="Google Shape;1219;p55">
            <a:hlinkClick action="ppaction://hlinksldjump" r:id="rId3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20" name="Google Shape;1220;p55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221" name="Google Shape;1221;p5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0" name="Google Shape;1230;p55">
            <a:hlinkClick action="ppaction://hlinksldjump" r:id="rId4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55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232" name="Google Shape;1232;p55"/>
          <p:cNvPicPr preferRelativeResize="0"/>
          <p:nvPr/>
        </p:nvPicPr>
        <p:blipFill rotWithShape="1">
          <a:blip r:embed="rId5">
            <a:alphaModFix/>
          </a:blip>
          <a:srcRect b="39458" l="20599" r="43519" t="24234"/>
          <a:stretch/>
        </p:blipFill>
        <p:spPr>
          <a:xfrm>
            <a:off x="880150" y="1819925"/>
            <a:ext cx="3108150" cy="17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55"/>
          <p:cNvPicPr preferRelativeResize="0"/>
          <p:nvPr/>
        </p:nvPicPr>
        <p:blipFill rotWithShape="1">
          <a:blip r:embed="rId6">
            <a:alphaModFix/>
          </a:blip>
          <a:srcRect b="39428" l="20926" r="43830" t="24508"/>
          <a:stretch/>
        </p:blipFill>
        <p:spPr>
          <a:xfrm>
            <a:off x="5015737" y="1819925"/>
            <a:ext cx="3078475" cy="17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55"/>
          <p:cNvSpPr txBox="1"/>
          <p:nvPr/>
        </p:nvSpPr>
        <p:spPr>
          <a:xfrm>
            <a:off x="880150" y="1819925"/>
            <a:ext cx="10440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35" name="Google Shape;1235;p55"/>
          <p:cNvSpPr txBox="1"/>
          <p:nvPr/>
        </p:nvSpPr>
        <p:spPr>
          <a:xfrm>
            <a:off x="6806313" y="1819925"/>
            <a:ext cx="12879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Tesseract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6" name="Google Shape;1236;p55"/>
          <p:cNvSpPr txBox="1"/>
          <p:nvPr/>
        </p:nvSpPr>
        <p:spPr>
          <a:xfrm>
            <a:off x="531175" y="3744050"/>
            <a:ext cx="380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y reconoce perfectamente caracteres, números y símbolos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37" name="Google Shape;1237;p55"/>
          <p:cNvSpPr txBox="1"/>
          <p:nvPr/>
        </p:nvSpPr>
        <p:spPr>
          <a:xfrm>
            <a:off x="4497126" y="3744050"/>
            <a:ext cx="411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bien las zonas donde hay texto pero da errores en su reconocimiento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6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precisión</a:t>
            </a:r>
            <a:endParaRPr/>
          </a:p>
        </p:txBody>
      </p:sp>
      <p:graphicFrame>
        <p:nvGraphicFramePr>
          <p:cNvPr id="1243" name="Google Shape;1243;p56"/>
          <p:cNvGraphicFramePr/>
          <p:nvPr/>
        </p:nvGraphicFramePr>
        <p:xfrm>
          <a:off x="714300" y="15867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{C4EBE465-5F99-4F10-8F81-02290F849389}</a:tableStyleId>
              </a:tblPr>
              <a:tblGrid>
                <a:gridCol w="1543075"/>
                <a:gridCol w="1543075"/>
                <a:gridCol w="1543075"/>
                <a:gridCol w="1543075"/>
                <a:gridCol w="1543075"/>
              </a:tblGrid>
              <a:tr h="69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 imagen 1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lt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Camden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Camden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0.5370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on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0.20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Exmouth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Exmouth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0.9999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pct)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0.10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Mew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Mews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1.000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ws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0.29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44" name="Google Shape;1244;p56">
            <a:hlinkClick action="ppaction://hlinksldjump" r:id="rId3"/>
          </p:cNvPr>
          <p:cNvSpPr txBox="1"/>
          <p:nvPr/>
        </p:nvSpPr>
        <p:spPr>
          <a:xfrm>
            <a:off x="922450" y="27577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45" name="Google Shape;1245;p5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246" name="Google Shape;1246;p5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56">
            <a:hlinkClick action="ppaction://hlinksldjump" r:id="rId4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56"/>
          <p:cNvSpPr/>
          <p:nvPr/>
        </p:nvSpPr>
        <p:spPr>
          <a:xfrm>
            <a:off x="6619251" y="703497"/>
            <a:ext cx="49025" cy="4935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56"/>
          <p:cNvGrpSpPr/>
          <p:nvPr/>
        </p:nvGrpSpPr>
        <p:grpSpPr>
          <a:xfrm>
            <a:off x="7733872" y="832627"/>
            <a:ext cx="695830" cy="243805"/>
            <a:chOff x="2271950" y="2722775"/>
            <a:chExt cx="575875" cy="201775"/>
          </a:xfrm>
        </p:grpSpPr>
        <p:sp>
          <p:nvSpPr>
            <p:cNvPr id="1258" name="Google Shape;1258;p56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56"/>
          <p:cNvSpPr/>
          <p:nvPr/>
        </p:nvSpPr>
        <p:spPr>
          <a:xfrm>
            <a:off x="6209351" y="935412"/>
            <a:ext cx="140201" cy="141024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56"/>
          <p:cNvSpPr/>
          <p:nvPr/>
        </p:nvSpPr>
        <p:spPr>
          <a:xfrm>
            <a:off x="7161573" y="897362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56"/>
          <p:cNvSpPr txBox="1"/>
          <p:nvPr/>
        </p:nvSpPr>
        <p:spPr>
          <a:xfrm>
            <a:off x="7062300" y="27502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7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Comparación de los métodos de detección + reconocimiento</a:t>
            </a:r>
            <a:endParaRPr sz="3300"/>
          </a:p>
        </p:txBody>
      </p:sp>
      <p:sp>
        <p:nvSpPr>
          <p:cNvPr id="1271" name="Google Shape;1271;p57">
            <a:hlinkClick action="ppaction://hlinksldjump" r:id="rId3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72" name="Google Shape;1272;p57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273" name="Google Shape;1273;p5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57">
            <a:hlinkClick action="ppaction://hlinksldjump" r:id="rId4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57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284" name="Google Shape;1284;p57"/>
          <p:cNvPicPr preferRelativeResize="0"/>
          <p:nvPr/>
        </p:nvPicPr>
        <p:blipFill rotWithShape="1">
          <a:blip r:embed="rId5">
            <a:alphaModFix/>
          </a:blip>
          <a:srcRect b="44007" l="20599" r="43611" t="23894"/>
          <a:stretch/>
        </p:blipFill>
        <p:spPr>
          <a:xfrm>
            <a:off x="4821607" y="1882638"/>
            <a:ext cx="3088293" cy="15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57"/>
          <p:cNvPicPr preferRelativeResize="0"/>
          <p:nvPr/>
        </p:nvPicPr>
        <p:blipFill rotWithShape="1">
          <a:blip r:embed="rId6">
            <a:alphaModFix/>
          </a:blip>
          <a:srcRect b="44407" l="20764" r="43429" t="23580"/>
          <a:stretch/>
        </p:blipFill>
        <p:spPr>
          <a:xfrm>
            <a:off x="777217" y="1871200"/>
            <a:ext cx="3104071" cy="15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57"/>
          <p:cNvSpPr txBox="1"/>
          <p:nvPr/>
        </p:nvSpPr>
        <p:spPr>
          <a:xfrm>
            <a:off x="318000" y="3553250"/>
            <a:ext cx="380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y reconoce perfectamente caracteres, números y símbolos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87" name="Google Shape;1287;p57"/>
          <p:cNvSpPr txBox="1"/>
          <p:nvPr/>
        </p:nvSpPr>
        <p:spPr>
          <a:xfrm>
            <a:off x="560813" y="1699313"/>
            <a:ext cx="10440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88" name="Google Shape;1288;p57"/>
          <p:cNvSpPr txBox="1"/>
          <p:nvPr/>
        </p:nvSpPr>
        <p:spPr>
          <a:xfrm>
            <a:off x="6840588" y="1687850"/>
            <a:ext cx="12879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Tesseract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89" name="Google Shape;1289;p57"/>
          <p:cNvSpPr txBox="1"/>
          <p:nvPr/>
        </p:nvSpPr>
        <p:spPr>
          <a:xfrm>
            <a:off x="4124100" y="3576150"/>
            <a:ext cx="4701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Reconoce bien caracteres, números y símbolos pero en algunas imágenes puede dar errores y marcar la zonas erróneas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8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precisión</a:t>
            </a:r>
            <a:endParaRPr/>
          </a:p>
        </p:txBody>
      </p:sp>
      <p:graphicFrame>
        <p:nvGraphicFramePr>
          <p:cNvPr id="1295" name="Google Shape;1295;p58"/>
          <p:cNvGraphicFramePr/>
          <p:nvPr/>
        </p:nvGraphicFramePr>
        <p:xfrm>
          <a:off x="714313" y="15160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{C4EBE465-5F99-4F10-8F81-02290F849389}</a:tableStyleId>
              </a:tblPr>
              <a:tblGrid>
                <a:gridCol w="1543075"/>
                <a:gridCol w="1543075"/>
                <a:gridCol w="1543075"/>
                <a:gridCol w="1543075"/>
                <a:gridCol w="1543075"/>
              </a:tblGrid>
              <a:tr h="69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 imagen 2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lt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Explain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Explain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1.0000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Explain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0.96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that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that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1.0000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that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0.96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Stuff!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Stuff!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0.8936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Stuff!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0.93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01234567890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01234567890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0.8977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01234567890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0.68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6" name="Google Shape;1296;p58">
            <a:hlinkClick action="ppaction://hlinksldjump" r:id="rId3"/>
          </p:cNvPr>
          <p:cNvSpPr txBox="1"/>
          <p:nvPr/>
        </p:nvSpPr>
        <p:spPr>
          <a:xfrm>
            <a:off x="922450" y="27577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97" name="Google Shape;1297;p5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298" name="Google Shape;1298;p5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58">
            <a:hlinkClick action="ppaction://hlinksldjump" r:id="rId4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58"/>
          <p:cNvSpPr/>
          <p:nvPr/>
        </p:nvSpPr>
        <p:spPr>
          <a:xfrm>
            <a:off x="6619251" y="703497"/>
            <a:ext cx="49025" cy="4935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58"/>
          <p:cNvGrpSpPr/>
          <p:nvPr/>
        </p:nvGrpSpPr>
        <p:grpSpPr>
          <a:xfrm>
            <a:off x="7733872" y="832627"/>
            <a:ext cx="695830" cy="243805"/>
            <a:chOff x="2271950" y="2722775"/>
            <a:chExt cx="575875" cy="201775"/>
          </a:xfrm>
        </p:grpSpPr>
        <p:sp>
          <p:nvSpPr>
            <p:cNvPr id="1310" name="Google Shape;1310;p58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58"/>
          <p:cNvSpPr/>
          <p:nvPr/>
        </p:nvSpPr>
        <p:spPr>
          <a:xfrm>
            <a:off x="6209351" y="935412"/>
            <a:ext cx="140201" cy="141024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58"/>
          <p:cNvSpPr/>
          <p:nvPr/>
        </p:nvSpPr>
        <p:spPr>
          <a:xfrm>
            <a:off x="7161573" y="897362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58"/>
          <p:cNvSpPr txBox="1"/>
          <p:nvPr/>
        </p:nvSpPr>
        <p:spPr>
          <a:xfrm>
            <a:off x="7062300" y="27502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9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Comparación de los métodos de detección + reconocimiento</a:t>
            </a:r>
            <a:endParaRPr sz="3400"/>
          </a:p>
        </p:txBody>
      </p:sp>
      <p:sp>
        <p:nvSpPr>
          <p:cNvPr id="1323" name="Google Shape;1323;p59">
            <a:hlinkClick action="ppaction://hlinksldjump" r:id="rId3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24" name="Google Shape;1324;p59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325" name="Google Shape;1325;p5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59">
            <a:hlinkClick action="ppaction://hlinksldjump" r:id="rId4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59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336" name="Google Shape;1336;p59"/>
          <p:cNvPicPr preferRelativeResize="0"/>
          <p:nvPr/>
        </p:nvPicPr>
        <p:blipFill rotWithShape="1">
          <a:blip r:embed="rId5">
            <a:alphaModFix/>
          </a:blip>
          <a:srcRect b="46021" l="10301" r="2324" t="6782"/>
          <a:stretch/>
        </p:blipFill>
        <p:spPr>
          <a:xfrm>
            <a:off x="4785127" y="1779350"/>
            <a:ext cx="3626311" cy="11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59"/>
          <p:cNvPicPr preferRelativeResize="0"/>
          <p:nvPr/>
        </p:nvPicPr>
        <p:blipFill rotWithShape="1">
          <a:blip r:embed="rId6">
            <a:alphaModFix/>
          </a:blip>
          <a:srcRect b="37758" l="10299" r="2494" t="13864"/>
          <a:stretch/>
        </p:blipFill>
        <p:spPr>
          <a:xfrm>
            <a:off x="552788" y="1779350"/>
            <a:ext cx="3529823" cy="1103062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59"/>
          <p:cNvSpPr txBox="1"/>
          <p:nvPr/>
        </p:nvSpPr>
        <p:spPr>
          <a:xfrm>
            <a:off x="414650" y="3236250"/>
            <a:ext cx="3806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y reconoce perfectamente caracteres, números y símbolos línea a línea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39" name="Google Shape;1339;p59"/>
          <p:cNvSpPr txBox="1"/>
          <p:nvPr/>
        </p:nvSpPr>
        <p:spPr>
          <a:xfrm>
            <a:off x="3465313" y="2611538"/>
            <a:ext cx="10440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0" name="Google Shape;1340;p59"/>
          <p:cNvSpPr txBox="1"/>
          <p:nvPr/>
        </p:nvSpPr>
        <p:spPr>
          <a:xfrm>
            <a:off x="7425700" y="2611538"/>
            <a:ext cx="12879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Tesseract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41" name="Google Shape;1341;p59"/>
          <p:cNvSpPr txBox="1"/>
          <p:nvPr/>
        </p:nvSpPr>
        <p:spPr>
          <a:xfrm>
            <a:off x="4792675" y="3441150"/>
            <a:ext cx="35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42" name="Google Shape;1342;p59"/>
          <p:cNvSpPr txBox="1"/>
          <p:nvPr/>
        </p:nvSpPr>
        <p:spPr>
          <a:xfrm>
            <a:off x="4467238" y="3236250"/>
            <a:ext cx="4262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Reconoce bien 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caracteres, números y símbolos pero en algunas imágenes puede dar errores y marcar la zonas erróneas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714300" y="778288"/>
            <a:ext cx="40452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368" name="Google Shape;368;p33"/>
          <p:cNvSpPr txBox="1"/>
          <p:nvPr>
            <p:ph idx="1" type="subTitle"/>
          </p:nvPr>
        </p:nvSpPr>
        <p:spPr>
          <a:xfrm>
            <a:off x="606300" y="1741916"/>
            <a:ext cx="40452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</a:t>
            </a:r>
            <a:r>
              <a:rPr b="1" lang="en"/>
              <a:t> extracción </a:t>
            </a:r>
            <a:r>
              <a:rPr lang="en"/>
              <a:t>del texto de imágenes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¿En 	qué consiste?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"/>
          <p:cNvSpPr/>
          <p:nvPr/>
        </p:nvSpPr>
        <p:spPr>
          <a:xfrm>
            <a:off x="5230038" y="1772430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3"/>
          <p:cNvSpPr/>
          <p:nvPr/>
        </p:nvSpPr>
        <p:spPr>
          <a:xfrm>
            <a:off x="5694800" y="41483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3"/>
          <p:cNvSpPr/>
          <p:nvPr/>
        </p:nvSpPr>
        <p:spPr>
          <a:xfrm rot="-1685758">
            <a:off x="4258316" y="967447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 rot="-1685758">
            <a:off x="4132391" y="3763947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74" name="Google Shape;374;p33"/>
          <p:cNvCxnSpPr/>
          <p:nvPr/>
        </p:nvCxnSpPr>
        <p:spPr>
          <a:xfrm>
            <a:off x="822300" y="1645863"/>
            <a:ext cx="382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5" name="Google Shape;375;p3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76" name="Google Shape;376;p3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3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</a:t>
            </a: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ALICANTE</a:t>
            </a:r>
            <a:endParaRPr/>
          </a:p>
        </p:txBody>
      </p:sp>
      <p:grpSp>
        <p:nvGrpSpPr>
          <p:cNvPr id="387" name="Google Shape;387;p33"/>
          <p:cNvGrpSpPr/>
          <p:nvPr/>
        </p:nvGrpSpPr>
        <p:grpSpPr>
          <a:xfrm>
            <a:off x="5694791" y="1256096"/>
            <a:ext cx="2999953" cy="2394169"/>
            <a:chOff x="706040" y="883381"/>
            <a:chExt cx="3660264" cy="3454291"/>
          </a:xfrm>
        </p:grpSpPr>
        <p:sp>
          <p:nvSpPr>
            <p:cNvPr id="388" name="Google Shape;388;p33"/>
            <p:cNvSpPr/>
            <p:nvPr/>
          </p:nvSpPr>
          <p:spPr>
            <a:xfrm>
              <a:off x="2305683" y="1221248"/>
              <a:ext cx="517858" cy="491540"/>
            </a:xfrm>
            <a:custGeom>
              <a:rect b="b" l="l" r="r" t="t"/>
              <a:pathLst>
                <a:path extrusionOk="0" h="11972" w="12613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33"/>
            <p:cNvGrpSpPr/>
            <p:nvPr/>
          </p:nvGrpSpPr>
          <p:grpSpPr>
            <a:xfrm flipH="1">
              <a:off x="3131991" y="2597216"/>
              <a:ext cx="858975" cy="300968"/>
              <a:chOff x="2271950" y="2722775"/>
              <a:chExt cx="575875" cy="201775"/>
            </a:xfrm>
          </p:grpSpPr>
          <p:sp>
            <p:nvSpPr>
              <p:cNvPr id="390" name="Google Shape;390;p33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33"/>
            <p:cNvGrpSpPr/>
            <p:nvPr/>
          </p:nvGrpSpPr>
          <p:grpSpPr>
            <a:xfrm>
              <a:off x="1142462" y="1564560"/>
              <a:ext cx="2338579" cy="2014768"/>
              <a:chOff x="4546896" y="1377977"/>
              <a:chExt cx="2655063" cy="2287430"/>
            </a:xfrm>
          </p:grpSpPr>
          <p:sp>
            <p:nvSpPr>
              <p:cNvPr id="396" name="Google Shape;396;p33"/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rect b="b" l="l" r="r" t="t"/>
                <a:pathLst>
                  <a:path extrusionOk="0" h="54887" w="7279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rect b="b" l="l" r="r" t="t"/>
                <a:pathLst>
                  <a:path extrusionOk="0" h="54870" w="7279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5687360" y="1576666"/>
                <a:ext cx="1403029" cy="1693288"/>
              </a:xfrm>
              <a:custGeom>
                <a:rect b="b" l="l" r="r" t="t"/>
                <a:pathLst>
                  <a:path extrusionOk="0" h="46763" w="38747">
                    <a:moveTo>
                      <a:pt x="1" y="7839"/>
                    </a:moveTo>
                    <a:lnTo>
                      <a:pt x="9977" y="46763"/>
                    </a:lnTo>
                    <a:cubicBezTo>
                      <a:pt x="24086" y="38907"/>
                      <a:pt x="38747" y="39388"/>
                      <a:pt x="38747" y="39388"/>
                    </a:cubicBezTo>
                    <a:lnTo>
                      <a:pt x="38604" y="33420"/>
                    </a:lnTo>
                    <a:lnTo>
                      <a:pt x="30071" y="143"/>
                    </a:lnTo>
                    <a:cubicBezTo>
                      <a:pt x="30071" y="143"/>
                      <a:pt x="14110" y="0"/>
                      <a:pt x="1" y="78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rect b="b" l="l" r="r" t="t"/>
                <a:pathLst>
                  <a:path extrusionOk="0" h="54477" w="70153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rect b="b" l="l" r="r" t="t"/>
                <a:pathLst>
                  <a:path extrusionOk="0" h="47191" w="40065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rect b="b" l="l" r="r" t="t"/>
                <a:pathLst>
                  <a:path extrusionOk="0" fill="none" h="54887" w="7279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rect b="b" l="l" r="r" t="t"/>
                <a:pathLst>
                  <a:path extrusionOk="0" fill="none" h="54870" w="7279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4597845" y="1581808"/>
                <a:ext cx="2492515" cy="1955195"/>
              </a:xfrm>
              <a:custGeom>
                <a:rect b="b" l="l" r="r" t="t"/>
                <a:pathLst>
                  <a:path extrusionOk="0" fill="none" h="53996" w="68835">
                    <a:moveTo>
                      <a:pt x="0" y="15410"/>
                    </a:moveTo>
                    <a:lnTo>
                      <a:pt x="8658" y="49204"/>
                    </a:lnTo>
                    <a:lnTo>
                      <a:pt x="11277" y="53996"/>
                    </a:lnTo>
                    <a:cubicBezTo>
                      <a:pt x="11277" y="53996"/>
                      <a:pt x="25706" y="46069"/>
                      <a:pt x="40065" y="46621"/>
                    </a:cubicBezTo>
                    <a:cubicBezTo>
                      <a:pt x="54174" y="38765"/>
                      <a:pt x="68835" y="39246"/>
                      <a:pt x="68835" y="39246"/>
                    </a:cubicBezTo>
                    <a:lnTo>
                      <a:pt x="68692" y="33278"/>
                    </a:lnTo>
                    <a:lnTo>
                      <a:pt x="60159" y="1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rect b="b" l="l" r="r" t="t"/>
                <a:pathLst>
                  <a:path extrusionOk="0" fill="none" h="54477" w="70153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rect b="b" l="l" r="r" t="t"/>
                <a:pathLst>
                  <a:path extrusionOk="0" fill="none" h="47191" w="40065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5595782" y="1661146"/>
                <a:ext cx="40012" cy="688"/>
              </a:xfrm>
              <a:custGeom>
                <a:rect b="b" l="l" r="r" t="t"/>
                <a:pathLst>
                  <a:path extrusionOk="0" h="19" w="1105">
                    <a:moveTo>
                      <a:pt x="0" y="1"/>
                    </a:moveTo>
                    <a:cubicBezTo>
                      <a:pt x="356" y="1"/>
                      <a:pt x="748" y="19"/>
                      <a:pt x="1105" y="19"/>
                    </a:cubicBezTo>
                    <a:cubicBezTo>
                      <a:pt x="748" y="19"/>
                      <a:pt x="374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5593175" y="1661146"/>
                <a:ext cx="36" cy="36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4971977" y="3106145"/>
                <a:ext cx="988931" cy="282547"/>
              </a:xfrm>
              <a:custGeom>
                <a:rect b="b" l="l" r="r" t="t"/>
                <a:pathLst>
                  <a:path extrusionOk="0" fill="none" h="7803" w="27311">
                    <a:moveTo>
                      <a:pt x="27310" y="392"/>
                    </a:moveTo>
                    <a:cubicBezTo>
                      <a:pt x="27310" y="392"/>
                      <a:pt x="15250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4988742" y="3147425"/>
                <a:ext cx="988931" cy="282547"/>
              </a:xfrm>
              <a:custGeom>
                <a:rect b="b" l="l" r="r" t="t"/>
                <a:pathLst>
                  <a:path extrusionOk="0" fill="none" h="7803" w="27311">
                    <a:moveTo>
                      <a:pt x="27310" y="392"/>
                    </a:moveTo>
                    <a:cubicBezTo>
                      <a:pt x="27310" y="392"/>
                      <a:pt x="15268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5008115" y="3190625"/>
                <a:ext cx="988895" cy="282583"/>
              </a:xfrm>
              <a:custGeom>
                <a:rect b="b" l="l" r="r" t="t"/>
                <a:pathLst>
                  <a:path extrusionOk="0" fill="none" h="7804" w="27310">
                    <a:moveTo>
                      <a:pt x="27310" y="410"/>
                    </a:moveTo>
                    <a:cubicBezTo>
                      <a:pt x="27310" y="410"/>
                      <a:pt x="15249" y="1"/>
                      <a:pt x="0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6037628" y="2848106"/>
                <a:ext cx="991502" cy="257417"/>
              </a:xfrm>
              <a:custGeom>
                <a:rect b="b" l="l" r="r" t="t"/>
                <a:pathLst>
                  <a:path extrusionOk="0" fill="none" h="7109" w="27382">
                    <a:moveTo>
                      <a:pt x="1" y="7108"/>
                    </a:moveTo>
                    <a:cubicBezTo>
                      <a:pt x="1" y="7108"/>
                      <a:pt x="10262" y="802"/>
                      <a:pt x="27382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6042806" y="2892609"/>
                <a:ext cx="992118" cy="257417"/>
              </a:xfrm>
              <a:custGeom>
                <a:rect b="b" l="l" r="r" t="t"/>
                <a:pathLst>
                  <a:path extrusionOk="0" fill="none" h="7109" w="27399">
                    <a:moveTo>
                      <a:pt x="0" y="7108"/>
                    </a:moveTo>
                    <a:cubicBezTo>
                      <a:pt x="0" y="7108"/>
                      <a:pt x="10279" y="802"/>
                      <a:pt x="27399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6047948" y="2939683"/>
                <a:ext cx="992154" cy="257417"/>
              </a:xfrm>
              <a:custGeom>
                <a:rect b="b" l="l" r="r" t="t"/>
                <a:pathLst>
                  <a:path extrusionOk="0" fill="none" h="7109" w="27400">
                    <a:moveTo>
                      <a:pt x="1" y="7109"/>
                    </a:moveTo>
                    <a:cubicBezTo>
                      <a:pt x="1" y="7109"/>
                      <a:pt x="10262" y="803"/>
                      <a:pt x="27399" y="1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5997651" y="3070658"/>
                <a:ext cx="50984" cy="199336"/>
              </a:xfrm>
              <a:custGeom>
                <a:rect b="b" l="l" r="r" t="t"/>
                <a:pathLst>
                  <a:path extrusionOk="0" fill="none" h="5505" w="1408">
                    <a:moveTo>
                      <a:pt x="0" y="0"/>
                    </a:moveTo>
                    <a:lnTo>
                      <a:pt x="1408" y="5505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4693297" y="1840499"/>
                <a:ext cx="888304" cy="293518"/>
              </a:xfrm>
              <a:custGeom>
                <a:rect b="b" l="l" r="r" t="t"/>
                <a:pathLst>
                  <a:path extrusionOk="0" fill="none" h="8106" w="24532">
                    <a:moveTo>
                      <a:pt x="820" y="8106"/>
                    </a:moveTo>
                    <a:lnTo>
                      <a:pt x="1" y="6289"/>
                    </a:lnTo>
                    <a:cubicBezTo>
                      <a:pt x="10743" y="1443"/>
                      <a:pt x="19899" y="268"/>
                      <a:pt x="24407" y="0"/>
                    </a:cubicBezTo>
                    <a:lnTo>
                      <a:pt x="24531" y="2013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4741675" y="2028869"/>
                <a:ext cx="888304" cy="293518"/>
              </a:xfrm>
              <a:custGeom>
                <a:rect b="b" l="l" r="r" t="t"/>
                <a:pathLst>
                  <a:path extrusionOk="0" fill="none" h="8106" w="24532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7"/>
                      <a:pt x="24407" y="0"/>
                    </a:cubicBezTo>
                    <a:lnTo>
                      <a:pt x="24531" y="1995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4798454" y="2216586"/>
                <a:ext cx="887652" cy="294170"/>
              </a:xfrm>
              <a:custGeom>
                <a:rect b="b" l="l" r="r" t="t"/>
                <a:pathLst>
                  <a:path extrusionOk="0" fill="none" h="8124" w="24514">
                    <a:moveTo>
                      <a:pt x="820" y="8123"/>
                    </a:moveTo>
                    <a:lnTo>
                      <a:pt x="1" y="6289"/>
                    </a:lnTo>
                    <a:cubicBezTo>
                      <a:pt x="10743" y="1461"/>
                      <a:pt x="19899" y="285"/>
                      <a:pt x="24388" y="0"/>
                    </a:cubicBezTo>
                    <a:lnTo>
                      <a:pt x="24513" y="2013"/>
                    </a:lnTo>
                    <a:cubicBezTo>
                      <a:pt x="20149" y="2280"/>
                      <a:pt x="11259" y="3420"/>
                      <a:pt x="820" y="81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4849403" y="2413321"/>
                <a:ext cx="887652" cy="293518"/>
              </a:xfrm>
              <a:custGeom>
                <a:rect b="b" l="l" r="r" t="t"/>
                <a:pathLst>
                  <a:path extrusionOk="0" fill="none" h="8106" w="24514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8"/>
                      <a:pt x="24389" y="0"/>
                    </a:cubicBezTo>
                    <a:lnTo>
                      <a:pt x="24513" y="1996"/>
                    </a:lnTo>
                    <a:cubicBezTo>
                      <a:pt x="20149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4895209" y="2609439"/>
                <a:ext cx="887652" cy="293518"/>
              </a:xfrm>
              <a:custGeom>
                <a:rect b="b" l="l" r="r" t="t"/>
                <a:pathLst>
                  <a:path extrusionOk="0" fill="none" h="8106" w="24514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899" y="267"/>
                      <a:pt x="24389" y="0"/>
                    </a:cubicBezTo>
                    <a:lnTo>
                      <a:pt x="24513" y="1995"/>
                    </a:lnTo>
                    <a:cubicBezTo>
                      <a:pt x="20149" y="2262"/>
                      <a:pt x="11259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5775099" y="1589557"/>
                <a:ext cx="888919" cy="289680"/>
              </a:xfrm>
              <a:custGeom>
                <a:rect b="b" l="l" r="r" t="t"/>
                <a:pathLst>
                  <a:path extrusionOk="0" fill="none" h="8000" w="24549">
                    <a:moveTo>
                      <a:pt x="802" y="7999"/>
                    </a:moveTo>
                    <a:lnTo>
                      <a:pt x="1" y="6164"/>
                    </a:lnTo>
                    <a:cubicBezTo>
                      <a:pt x="10760" y="1390"/>
                      <a:pt x="19935" y="250"/>
                      <a:pt x="24424" y="1"/>
                    </a:cubicBezTo>
                    <a:lnTo>
                      <a:pt x="24549" y="2014"/>
                    </a:lnTo>
                    <a:cubicBezTo>
                      <a:pt x="20184" y="2245"/>
                      <a:pt x="11295" y="3350"/>
                      <a:pt x="802" y="7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5822173" y="1778579"/>
                <a:ext cx="888956" cy="288992"/>
              </a:xfrm>
              <a:custGeom>
                <a:rect b="b" l="l" r="r" t="t"/>
                <a:pathLst>
                  <a:path extrusionOk="0" fill="none" h="7981" w="24550">
                    <a:moveTo>
                      <a:pt x="820" y="7981"/>
                    </a:moveTo>
                    <a:lnTo>
                      <a:pt x="1" y="6146"/>
                    </a:lnTo>
                    <a:cubicBezTo>
                      <a:pt x="10779" y="1372"/>
                      <a:pt x="19935" y="232"/>
                      <a:pt x="24442" y="0"/>
                    </a:cubicBezTo>
                    <a:lnTo>
                      <a:pt x="24549" y="1995"/>
                    </a:lnTo>
                    <a:cubicBezTo>
                      <a:pt x="20185" y="2227"/>
                      <a:pt x="11295" y="3331"/>
                      <a:pt x="820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5877648" y="1966912"/>
                <a:ext cx="888955" cy="289028"/>
              </a:xfrm>
              <a:custGeom>
                <a:rect b="b" l="l" r="r" t="t"/>
                <a:pathLst>
                  <a:path extrusionOk="0" fill="none" h="7982" w="24550">
                    <a:moveTo>
                      <a:pt x="820" y="7982"/>
                    </a:moveTo>
                    <a:lnTo>
                      <a:pt x="1" y="6147"/>
                    </a:lnTo>
                    <a:cubicBezTo>
                      <a:pt x="10779" y="1373"/>
                      <a:pt x="19935" y="250"/>
                      <a:pt x="24442" y="1"/>
                    </a:cubicBezTo>
                    <a:lnTo>
                      <a:pt x="24549" y="1996"/>
                    </a:lnTo>
                    <a:cubicBezTo>
                      <a:pt x="20185" y="2246"/>
                      <a:pt x="11277" y="3332"/>
                      <a:pt x="820" y="79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33"/>
            <p:cNvGrpSpPr/>
            <p:nvPr/>
          </p:nvGrpSpPr>
          <p:grpSpPr>
            <a:xfrm flipH="1">
              <a:off x="706040" y="2032134"/>
              <a:ext cx="1068760" cy="1547196"/>
              <a:chOff x="-1602050" y="2114015"/>
              <a:chExt cx="1213397" cy="1756580"/>
            </a:xfrm>
          </p:grpSpPr>
          <p:sp>
            <p:nvSpPr>
              <p:cNvPr id="424" name="Google Shape;424;p33"/>
              <p:cNvSpPr/>
              <p:nvPr/>
            </p:nvSpPr>
            <p:spPr>
              <a:xfrm>
                <a:off x="-1558850" y="2221743"/>
                <a:ext cx="1102450" cy="1102450"/>
              </a:xfrm>
              <a:custGeom>
                <a:rect b="b" l="l" r="r" t="t"/>
                <a:pathLst>
                  <a:path extrusionOk="0" h="30446" w="30446">
                    <a:moveTo>
                      <a:pt x="26455" y="7981"/>
                    </a:moveTo>
                    <a:cubicBezTo>
                      <a:pt x="30446" y="14199"/>
                      <a:pt x="28664" y="22465"/>
                      <a:pt x="22465" y="26455"/>
                    </a:cubicBezTo>
                    <a:cubicBezTo>
                      <a:pt x="16247" y="30445"/>
                      <a:pt x="7982" y="28646"/>
                      <a:pt x="3991" y="22447"/>
                    </a:cubicBezTo>
                    <a:cubicBezTo>
                      <a:pt x="1" y="16247"/>
                      <a:pt x="1800" y="7981"/>
                      <a:pt x="7999" y="3991"/>
                    </a:cubicBezTo>
                    <a:cubicBezTo>
                      <a:pt x="14199" y="1"/>
                      <a:pt x="22465" y="1782"/>
                      <a:pt x="26455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-805409" y="3226126"/>
                <a:ext cx="163235" cy="217405"/>
              </a:xfrm>
              <a:custGeom>
                <a:rect b="b" l="l" r="r" t="t"/>
                <a:pathLst>
                  <a:path extrusionOk="0" h="6004" w="4508">
                    <a:moveTo>
                      <a:pt x="1" y="1016"/>
                    </a:moveTo>
                    <a:lnTo>
                      <a:pt x="2050" y="1"/>
                    </a:lnTo>
                    <a:lnTo>
                      <a:pt x="4508" y="5006"/>
                    </a:lnTo>
                    <a:lnTo>
                      <a:pt x="2477" y="6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-780243" y="3350619"/>
                <a:ext cx="382559" cy="519976"/>
              </a:xfrm>
              <a:custGeom>
                <a:rect b="b" l="l" r="r" t="t"/>
                <a:pathLst>
                  <a:path extrusionOk="0" h="14360" w="10565">
                    <a:moveTo>
                      <a:pt x="1426" y="1266"/>
                    </a:moveTo>
                    <a:lnTo>
                      <a:pt x="2994" y="500"/>
                    </a:lnTo>
                    <a:cubicBezTo>
                      <a:pt x="3973" y="1"/>
                      <a:pt x="5185" y="410"/>
                      <a:pt x="5666" y="1408"/>
                    </a:cubicBezTo>
                    <a:lnTo>
                      <a:pt x="9977" y="10119"/>
                    </a:lnTo>
                    <a:cubicBezTo>
                      <a:pt x="10565" y="11313"/>
                      <a:pt x="10084" y="12774"/>
                      <a:pt x="8872" y="13361"/>
                    </a:cubicBezTo>
                    <a:lnTo>
                      <a:pt x="8053" y="13771"/>
                    </a:lnTo>
                    <a:cubicBezTo>
                      <a:pt x="6859" y="14359"/>
                      <a:pt x="5398" y="13878"/>
                      <a:pt x="4811" y="12667"/>
                    </a:cubicBezTo>
                    <a:lnTo>
                      <a:pt x="500" y="3956"/>
                    </a:lnTo>
                    <a:cubicBezTo>
                      <a:pt x="1" y="2958"/>
                      <a:pt x="410" y="1747"/>
                      <a:pt x="1426" y="1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-1602050" y="2114015"/>
                <a:ext cx="1213397" cy="1281762"/>
              </a:xfrm>
              <a:custGeom>
                <a:rect b="b" l="l" r="r" t="t"/>
                <a:pathLst>
                  <a:path extrusionOk="0" h="35398" w="33510">
                    <a:moveTo>
                      <a:pt x="9282" y="3902"/>
                    </a:moveTo>
                    <a:cubicBezTo>
                      <a:pt x="3492" y="6770"/>
                      <a:pt x="0" y="12827"/>
                      <a:pt x="428" y="19258"/>
                    </a:cubicBezTo>
                    <a:cubicBezTo>
                      <a:pt x="855" y="25707"/>
                      <a:pt x="5113" y="31247"/>
                      <a:pt x="11223" y="33331"/>
                    </a:cubicBezTo>
                    <a:cubicBezTo>
                      <a:pt x="17334" y="35398"/>
                      <a:pt x="24103" y="33581"/>
                      <a:pt x="28343" y="28735"/>
                    </a:cubicBezTo>
                    <a:cubicBezTo>
                      <a:pt x="32600" y="23872"/>
                      <a:pt x="33509" y="16942"/>
                      <a:pt x="30659" y="11152"/>
                    </a:cubicBezTo>
                    <a:cubicBezTo>
                      <a:pt x="26757" y="3243"/>
                      <a:pt x="17191" y="1"/>
                      <a:pt x="9282" y="3902"/>
                    </a:cubicBezTo>
                    <a:close/>
                    <a:moveTo>
                      <a:pt x="21467" y="28593"/>
                    </a:moveTo>
                    <a:cubicBezTo>
                      <a:pt x="17262" y="30677"/>
                      <a:pt x="12221" y="30018"/>
                      <a:pt x="8711" y="26918"/>
                    </a:cubicBezTo>
                    <a:cubicBezTo>
                      <a:pt x="5184" y="23836"/>
                      <a:pt x="3866" y="18937"/>
                      <a:pt x="5380" y="14502"/>
                    </a:cubicBezTo>
                    <a:cubicBezTo>
                      <a:pt x="6877" y="10066"/>
                      <a:pt x="10903" y="6966"/>
                      <a:pt x="15570" y="6663"/>
                    </a:cubicBezTo>
                    <a:cubicBezTo>
                      <a:pt x="20255" y="6360"/>
                      <a:pt x="24655" y="8890"/>
                      <a:pt x="26722" y="13094"/>
                    </a:cubicBezTo>
                    <a:cubicBezTo>
                      <a:pt x="29554" y="18830"/>
                      <a:pt x="27203" y="25760"/>
                      <a:pt x="21467" y="28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3"/>
              <p:cNvSpPr/>
              <p:nvPr/>
            </p:nvSpPr>
            <p:spPr>
              <a:xfrm>
                <a:off x="-1131163" y="2548148"/>
                <a:ext cx="221316" cy="221279"/>
              </a:xfrm>
              <a:custGeom>
                <a:rect b="b" l="l" r="r" t="t"/>
                <a:pathLst>
                  <a:path extrusionOk="0" fill="none" h="6111" w="6112">
                    <a:moveTo>
                      <a:pt x="3047" y="6111"/>
                    </a:moveTo>
                    <a:lnTo>
                      <a:pt x="3047" y="6111"/>
                    </a:lnTo>
                    <a:cubicBezTo>
                      <a:pt x="1372" y="6093"/>
                      <a:pt x="1" y="4739"/>
                      <a:pt x="1" y="3047"/>
                    </a:cubicBezTo>
                    <a:lnTo>
                      <a:pt x="1" y="3047"/>
                    </a:lnTo>
                    <a:cubicBezTo>
                      <a:pt x="1" y="1372"/>
                      <a:pt x="1372" y="1"/>
                      <a:pt x="3047" y="1"/>
                    </a:cubicBezTo>
                    <a:lnTo>
                      <a:pt x="3047" y="1"/>
                    </a:lnTo>
                    <a:cubicBezTo>
                      <a:pt x="4739" y="1"/>
                      <a:pt x="6093" y="1372"/>
                      <a:pt x="6111" y="3047"/>
                    </a:cubicBezTo>
                    <a:lnTo>
                      <a:pt x="6111" y="3047"/>
                    </a:lnTo>
                    <a:cubicBezTo>
                      <a:pt x="6093" y="4739"/>
                      <a:pt x="4739" y="6093"/>
                      <a:pt x="3047" y="61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3"/>
              <p:cNvSpPr/>
              <p:nvPr/>
            </p:nvSpPr>
            <p:spPr>
              <a:xfrm>
                <a:off x="-1259531" y="2811981"/>
                <a:ext cx="476741" cy="120036"/>
              </a:xfrm>
              <a:custGeom>
                <a:rect b="b" l="l" r="r" t="t"/>
                <a:pathLst>
                  <a:path extrusionOk="0" fill="none" h="3315" w="13166">
                    <a:moveTo>
                      <a:pt x="13165" y="3314"/>
                    </a:moveTo>
                    <a:cubicBezTo>
                      <a:pt x="13165" y="1479"/>
                      <a:pt x="11687" y="1"/>
                      <a:pt x="9870" y="1"/>
                    </a:cubicBezTo>
                    <a:lnTo>
                      <a:pt x="3314" y="1"/>
                    </a:lnTo>
                    <a:cubicBezTo>
                      <a:pt x="1497" y="1"/>
                      <a:pt x="18" y="1479"/>
                      <a:pt x="1" y="331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33"/>
            <p:cNvGrpSpPr/>
            <p:nvPr/>
          </p:nvGrpSpPr>
          <p:grpSpPr>
            <a:xfrm>
              <a:off x="2983957" y="1809058"/>
              <a:ext cx="589240" cy="1525612"/>
              <a:chOff x="1236331" y="557100"/>
              <a:chExt cx="668982" cy="1732076"/>
            </a:xfrm>
          </p:grpSpPr>
          <p:sp>
            <p:nvSpPr>
              <p:cNvPr id="431" name="Google Shape;431;p33"/>
              <p:cNvSpPr/>
              <p:nvPr/>
            </p:nvSpPr>
            <p:spPr>
              <a:xfrm>
                <a:off x="1266024" y="562278"/>
                <a:ext cx="619915" cy="1620397"/>
              </a:xfrm>
              <a:custGeom>
                <a:rect b="b" l="l" r="r" t="t"/>
                <a:pathLst>
                  <a:path extrusionOk="0" h="44750" w="17120">
                    <a:moveTo>
                      <a:pt x="16585" y="1764"/>
                    </a:moveTo>
                    <a:cubicBezTo>
                      <a:pt x="17120" y="1336"/>
                      <a:pt x="16959" y="464"/>
                      <a:pt x="16300" y="232"/>
                    </a:cubicBezTo>
                    <a:cubicBezTo>
                      <a:pt x="15659" y="0"/>
                      <a:pt x="15000" y="588"/>
                      <a:pt x="15142" y="1265"/>
                    </a:cubicBezTo>
                    <a:lnTo>
                      <a:pt x="0" y="44233"/>
                    </a:lnTo>
                    <a:lnTo>
                      <a:pt x="1425" y="4475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>
                <a:off x="1236331" y="557100"/>
                <a:ext cx="610899" cy="1599794"/>
              </a:xfrm>
              <a:custGeom>
                <a:rect b="b" l="l" r="r" t="t"/>
                <a:pathLst>
                  <a:path extrusionOk="0" h="44181" w="16871">
                    <a:moveTo>
                      <a:pt x="15339" y="1177"/>
                    </a:moveTo>
                    <a:cubicBezTo>
                      <a:pt x="15570" y="535"/>
                      <a:pt x="16176" y="90"/>
                      <a:pt x="16871" y="90"/>
                    </a:cubicBezTo>
                    <a:lnTo>
                      <a:pt x="16800" y="36"/>
                    </a:lnTo>
                    <a:cubicBezTo>
                      <a:pt x="16069" y="1"/>
                      <a:pt x="15410" y="428"/>
                      <a:pt x="15161" y="1123"/>
                    </a:cubicBezTo>
                    <a:lnTo>
                      <a:pt x="1" y="44145"/>
                    </a:lnTo>
                    <a:lnTo>
                      <a:pt x="179" y="441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>
                <a:off x="1340184" y="568724"/>
                <a:ext cx="565129" cy="1624924"/>
              </a:xfrm>
              <a:custGeom>
                <a:rect b="b" l="l" r="r" t="t"/>
                <a:pathLst>
                  <a:path extrusionOk="0" h="44875" w="15607">
                    <a:moveTo>
                      <a:pt x="15143" y="1818"/>
                    </a:moveTo>
                    <a:lnTo>
                      <a:pt x="1" y="44786"/>
                    </a:lnTo>
                    <a:cubicBezTo>
                      <a:pt x="72" y="44821"/>
                      <a:pt x="143" y="44839"/>
                      <a:pt x="215" y="44875"/>
                    </a:cubicBezTo>
                    <a:lnTo>
                      <a:pt x="15357" y="1871"/>
                    </a:lnTo>
                    <a:cubicBezTo>
                      <a:pt x="15606" y="1176"/>
                      <a:pt x="15339" y="410"/>
                      <a:pt x="14733" y="1"/>
                    </a:cubicBezTo>
                    <a:lnTo>
                      <a:pt x="14626" y="1"/>
                    </a:lnTo>
                    <a:cubicBezTo>
                      <a:pt x="15161" y="428"/>
                      <a:pt x="15375" y="1158"/>
                      <a:pt x="15143" y="18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1318276" y="568724"/>
                <a:ext cx="579288" cy="1621701"/>
              </a:xfrm>
              <a:custGeom>
                <a:rect b="b" l="l" r="r" t="t"/>
                <a:pathLst>
                  <a:path extrusionOk="0" h="44786" w="15998">
                    <a:moveTo>
                      <a:pt x="15142" y="1586"/>
                    </a:moveTo>
                    <a:lnTo>
                      <a:pt x="0" y="44572"/>
                    </a:lnTo>
                    <a:lnTo>
                      <a:pt x="606" y="44786"/>
                    </a:lnTo>
                    <a:lnTo>
                      <a:pt x="624" y="44786"/>
                    </a:lnTo>
                    <a:lnTo>
                      <a:pt x="15766" y="1818"/>
                    </a:lnTo>
                    <a:cubicBezTo>
                      <a:pt x="15997" y="1158"/>
                      <a:pt x="15784" y="428"/>
                      <a:pt x="15249" y="1"/>
                    </a:cubicBezTo>
                    <a:cubicBezTo>
                      <a:pt x="15124" y="1"/>
                      <a:pt x="15000" y="18"/>
                      <a:pt x="14875" y="36"/>
                    </a:cubicBezTo>
                    <a:cubicBezTo>
                      <a:pt x="15214" y="482"/>
                      <a:pt x="15320" y="1069"/>
                      <a:pt x="15142" y="15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3"/>
              <p:cNvSpPr/>
              <p:nvPr/>
            </p:nvSpPr>
            <p:spPr>
              <a:xfrm>
                <a:off x="1242776" y="560975"/>
                <a:ext cx="614158" cy="1603668"/>
              </a:xfrm>
              <a:custGeom>
                <a:rect b="b" l="l" r="r" t="t"/>
                <a:pathLst>
                  <a:path extrusionOk="0" h="44288" w="16961">
                    <a:moveTo>
                      <a:pt x="642" y="44287"/>
                    </a:moveTo>
                    <a:lnTo>
                      <a:pt x="15784" y="1301"/>
                    </a:lnTo>
                    <a:cubicBezTo>
                      <a:pt x="15962" y="785"/>
                      <a:pt x="16408" y="375"/>
                      <a:pt x="16960" y="268"/>
                    </a:cubicBezTo>
                    <a:cubicBezTo>
                      <a:pt x="16871" y="161"/>
                      <a:pt x="16782" y="72"/>
                      <a:pt x="16693" y="1"/>
                    </a:cubicBezTo>
                    <a:cubicBezTo>
                      <a:pt x="15998" y="1"/>
                      <a:pt x="15375" y="428"/>
                      <a:pt x="15143" y="1087"/>
                    </a:cubicBezTo>
                    <a:lnTo>
                      <a:pt x="1" y="44073"/>
                    </a:lnTo>
                    <a:lnTo>
                      <a:pt x="161" y="441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3"/>
              <p:cNvSpPr/>
              <p:nvPr/>
            </p:nvSpPr>
            <p:spPr>
              <a:xfrm>
                <a:off x="1844638" y="558404"/>
                <a:ext cx="29728" cy="11660"/>
              </a:xfrm>
              <a:custGeom>
                <a:rect b="b" l="l" r="r" t="t"/>
                <a:pathLst>
                  <a:path extrusionOk="0" h="322" w="821">
                    <a:moveTo>
                      <a:pt x="535" y="125"/>
                    </a:moveTo>
                    <a:lnTo>
                      <a:pt x="446" y="90"/>
                    </a:lnTo>
                    <a:cubicBezTo>
                      <a:pt x="410" y="72"/>
                      <a:pt x="375" y="72"/>
                      <a:pt x="339" y="54"/>
                    </a:cubicBezTo>
                    <a:cubicBezTo>
                      <a:pt x="232" y="18"/>
                      <a:pt x="107" y="0"/>
                      <a:pt x="1" y="0"/>
                    </a:cubicBezTo>
                    <a:lnTo>
                      <a:pt x="72" y="54"/>
                    </a:lnTo>
                    <a:cubicBezTo>
                      <a:pt x="179" y="143"/>
                      <a:pt x="268" y="232"/>
                      <a:pt x="339" y="321"/>
                    </a:cubicBezTo>
                    <a:cubicBezTo>
                      <a:pt x="464" y="303"/>
                      <a:pt x="588" y="286"/>
                      <a:pt x="713" y="286"/>
                    </a:cubicBezTo>
                    <a:lnTo>
                      <a:pt x="820" y="286"/>
                    </a:lnTo>
                    <a:cubicBezTo>
                      <a:pt x="731" y="214"/>
                      <a:pt x="624" y="161"/>
                      <a:pt x="535" y="1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1240857" y="2162042"/>
                <a:ext cx="97441" cy="127133"/>
              </a:xfrm>
              <a:custGeom>
                <a:rect b="b" l="l" r="r" t="t"/>
                <a:pathLst>
                  <a:path extrusionOk="0" h="3511" w="2691">
                    <a:moveTo>
                      <a:pt x="2690" y="981"/>
                    </a:moveTo>
                    <a:cubicBezTo>
                      <a:pt x="2690" y="945"/>
                      <a:pt x="2655" y="927"/>
                      <a:pt x="2637" y="909"/>
                    </a:cubicBezTo>
                    <a:lnTo>
                      <a:pt x="125" y="19"/>
                    </a:lnTo>
                    <a:cubicBezTo>
                      <a:pt x="89" y="1"/>
                      <a:pt x="54" y="19"/>
                      <a:pt x="36" y="37"/>
                    </a:cubicBezTo>
                    <a:cubicBezTo>
                      <a:pt x="18" y="54"/>
                      <a:pt x="0" y="72"/>
                      <a:pt x="0" y="108"/>
                    </a:cubicBezTo>
                    <a:lnTo>
                      <a:pt x="250" y="3421"/>
                    </a:lnTo>
                    <a:cubicBezTo>
                      <a:pt x="250" y="3457"/>
                      <a:pt x="268" y="3493"/>
                      <a:pt x="303" y="3510"/>
                    </a:cubicBezTo>
                    <a:cubicBezTo>
                      <a:pt x="339" y="3510"/>
                      <a:pt x="374" y="3510"/>
                      <a:pt x="392" y="3475"/>
                    </a:cubicBezTo>
                    <a:lnTo>
                      <a:pt x="2673" y="1052"/>
                    </a:lnTo>
                    <a:cubicBezTo>
                      <a:pt x="2690" y="1034"/>
                      <a:pt x="2690" y="999"/>
                      <a:pt x="2690" y="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3"/>
              <p:cNvSpPr/>
              <p:nvPr/>
            </p:nvSpPr>
            <p:spPr>
              <a:xfrm>
                <a:off x="1236331" y="2151722"/>
                <a:ext cx="112287" cy="119384"/>
              </a:xfrm>
              <a:custGeom>
                <a:rect b="b" l="l" r="r" t="t"/>
                <a:pathLst>
                  <a:path extrusionOk="0" h="3297" w="3101">
                    <a:moveTo>
                      <a:pt x="3100" y="1105"/>
                    </a:moveTo>
                    <a:cubicBezTo>
                      <a:pt x="3083" y="1070"/>
                      <a:pt x="3065" y="1034"/>
                      <a:pt x="3029" y="1034"/>
                    </a:cubicBezTo>
                    <a:lnTo>
                      <a:pt x="125" y="1"/>
                    </a:lnTo>
                    <a:cubicBezTo>
                      <a:pt x="90" y="1"/>
                      <a:pt x="54" y="1"/>
                      <a:pt x="36" y="19"/>
                    </a:cubicBezTo>
                    <a:cubicBezTo>
                      <a:pt x="1" y="37"/>
                      <a:pt x="1" y="72"/>
                      <a:pt x="1" y="108"/>
                    </a:cubicBezTo>
                    <a:lnTo>
                      <a:pt x="214" y="2994"/>
                    </a:lnTo>
                    <a:lnTo>
                      <a:pt x="1105" y="3297"/>
                    </a:lnTo>
                    <a:lnTo>
                      <a:pt x="3083" y="1194"/>
                    </a:lnTo>
                    <a:cubicBezTo>
                      <a:pt x="3100" y="1177"/>
                      <a:pt x="3100" y="1141"/>
                      <a:pt x="3100" y="1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" name="Google Shape;439;p33"/>
            <p:cNvGrpSpPr/>
            <p:nvPr/>
          </p:nvGrpSpPr>
          <p:grpSpPr>
            <a:xfrm flipH="1">
              <a:off x="1237981" y="3753166"/>
              <a:ext cx="953591" cy="334099"/>
              <a:chOff x="2271950" y="2722775"/>
              <a:chExt cx="575875" cy="201775"/>
            </a:xfrm>
          </p:grpSpPr>
          <p:sp>
            <p:nvSpPr>
              <p:cNvPr id="440" name="Google Shape;440;p33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3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3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3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5" name="Google Shape;445;p33"/>
            <p:cNvSpPr/>
            <p:nvPr/>
          </p:nvSpPr>
          <p:spPr>
            <a:xfrm flipH="1">
              <a:off x="984469" y="4196581"/>
              <a:ext cx="140247" cy="141086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 flipH="1">
              <a:off x="3889138" y="3893001"/>
              <a:ext cx="262479" cy="262448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 flipH="1">
              <a:off x="2111873" y="910513"/>
              <a:ext cx="213431" cy="214685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 flipH="1">
              <a:off x="3647165" y="883381"/>
              <a:ext cx="107827" cy="107819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 flipH="1">
              <a:off x="4226057" y="2824293"/>
              <a:ext cx="140247" cy="140224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 flipH="1" rot="1685758">
              <a:off x="2971353" y="1295459"/>
              <a:ext cx="59549" cy="60168"/>
            </a:xfrm>
            <a:custGeom>
              <a:rect b="b" l="l" r="r" t="t"/>
              <a:pathLst>
                <a:path extrusionOk="0" fill="none" h="1747" w="1729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 flipH="1">
              <a:off x="2567287" y="3846103"/>
              <a:ext cx="416654" cy="491569"/>
            </a:xfrm>
            <a:custGeom>
              <a:rect b="b" l="l" r="r" t="t"/>
              <a:pathLst>
                <a:path extrusionOk="0" h="7126" w="604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774800" y="3210950"/>
              <a:ext cx="315325" cy="299300"/>
            </a:xfrm>
            <a:custGeom>
              <a:rect b="b" l="l" r="r" t="t"/>
              <a:pathLst>
                <a:path extrusionOk="0" h="11972" w="12613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 flipH="1">
              <a:off x="1583526" y="1450751"/>
              <a:ext cx="262479" cy="262448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 flipH="1">
              <a:off x="3289519" y="3510256"/>
              <a:ext cx="140247" cy="141086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3"/>
          <p:cNvSpPr/>
          <p:nvPr/>
        </p:nvSpPr>
        <p:spPr>
          <a:xfrm rot="5400000">
            <a:off x="1123451" y="2590190"/>
            <a:ext cx="416654" cy="491569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3"/>
          <p:cNvSpPr/>
          <p:nvPr/>
        </p:nvSpPr>
        <p:spPr>
          <a:xfrm rot="5400000">
            <a:off x="1123451" y="3380478"/>
            <a:ext cx="416654" cy="491569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3"/>
          <p:cNvSpPr txBox="1"/>
          <p:nvPr/>
        </p:nvSpPr>
        <p:spPr>
          <a:xfrm>
            <a:off x="1726563" y="2620425"/>
            <a:ext cx="169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Detección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1715850" y="3410700"/>
            <a:ext cx="182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Reconocimiento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0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precisión</a:t>
            </a:r>
            <a:endParaRPr/>
          </a:p>
        </p:txBody>
      </p:sp>
      <p:graphicFrame>
        <p:nvGraphicFramePr>
          <p:cNvPr id="1348" name="Google Shape;1348;p60"/>
          <p:cNvGraphicFramePr/>
          <p:nvPr/>
        </p:nvGraphicFramePr>
        <p:xfrm>
          <a:off x="714313" y="13167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{C4EBE465-5F99-4F10-8F81-02290F849389}</a:tableStyleId>
              </a:tblPr>
              <a:tblGrid>
                <a:gridCol w="1543075"/>
                <a:gridCol w="1543075"/>
                <a:gridCol w="1543075"/>
                <a:gridCol w="1543075"/>
                <a:gridCol w="1543075"/>
              </a:tblGrid>
              <a:tr h="69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 imagen 3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lt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Download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Download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0.96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Download on the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0.9123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on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on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0.95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the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0.96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App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App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0.96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App Store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0.7743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Store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Store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0.95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1349" name="Google Shape;1349;p60">
            <a:hlinkClick action="ppaction://hlinksldjump" r:id="rId3"/>
          </p:cNvPr>
          <p:cNvSpPr txBox="1"/>
          <p:nvPr/>
        </p:nvSpPr>
        <p:spPr>
          <a:xfrm>
            <a:off x="922450" y="27577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50" name="Google Shape;1350;p6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351" name="Google Shape;1351;p6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60">
            <a:hlinkClick action="ppaction://hlinksldjump" r:id="rId4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60"/>
          <p:cNvSpPr/>
          <p:nvPr/>
        </p:nvSpPr>
        <p:spPr>
          <a:xfrm>
            <a:off x="6619251" y="703497"/>
            <a:ext cx="49025" cy="4935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60"/>
          <p:cNvGrpSpPr/>
          <p:nvPr/>
        </p:nvGrpSpPr>
        <p:grpSpPr>
          <a:xfrm>
            <a:off x="7733872" y="832627"/>
            <a:ext cx="695830" cy="243805"/>
            <a:chOff x="2271950" y="2722775"/>
            <a:chExt cx="575875" cy="201775"/>
          </a:xfrm>
        </p:grpSpPr>
        <p:sp>
          <p:nvSpPr>
            <p:cNvPr id="1363" name="Google Shape;1363;p60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60"/>
          <p:cNvSpPr/>
          <p:nvPr/>
        </p:nvSpPr>
        <p:spPr>
          <a:xfrm>
            <a:off x="6209351" y="935412"/>
            <a:ext cx="140201" cy="141024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60"/>
          <p:cNvSpPr/>
          <p:nvPr/>
        </p:nvSpPr>
        <p:spPr>
          <a:xfrm>
            <a:off x="7161573" y="897362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60"/>
          <p:cNvSpPr txBox="1"/>
          <p:nvPr/>
        </p:nvSpPr>
        <p:spPr>
          <a:xfrm>
            <a:off x="7062300" y="27502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1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Comparación de los métodos de detección + reconocimiento</a:t>
            </a:r>
            <a:endParaRPr sz="3400"/>
          </a:p>
        </p:txBody>
      </p:sp>
      <p:sp>
        <p:nvSpPr>
          <p:cNvPr id="1376" name="Google Shape;1376;p61">
            <a:hlinkClick action="ppaction://hlinksldjump" r:id="rId3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77" name="Google Shape;1377;p61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378" name="Google Shape;1378;p6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61">
            <a:hlinkClick action="ppaction://hlinksldjump" r:id="rId4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61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389" name="Google Shape;1389;p61"/>
          <p:cNvPicPr preferRelativeResize="0"/>
          <p:nvPr/>
        </p:nvPicPr>
        <p:blipFill rotWithShape="1">
          <a:blip r:embed="rId5">
            <a:alphaModFix/>
          </a:blip>
          <a:srcRect b="10953" l="20268" r="10628" t="24308"/>
          <a:stretch/>
        </p:blipFill>
        <p:spPr>
          <a:xfrm>
            <a:off x="738975" y="1918199"/>
            <a:ext cx="3347250" cy="1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61"/>
          <p:cNvPicPr preferRelativeResize="0"/>
          <p:nvPr/>
        </p:nvPicPr>
        <p:blipFill rotWithShape="1">
          <a:blip r:embed="rId6">
            <a:alphaModFix/>
          </a:blip>
          <a:srcRect b="16431" l="18938" r="11789" t="18951"/>
          <a:stretch/>
        </p:blipFill>
        <p:spPr>
          <a:xfrm>
            <a:off x="4792725" y="1918200"/>
            <a:ext cx="3325209" cy="1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61"/>
          <p:cNvSpPr txBox="1"/>
          <p:nvPr/>
        </p:nvSpPr>
        <p:spPr>
          <a:xfrm>
            <a:off x="579175" y="1789463"/>
            <a:ext cx="10440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92" name="Google Shape;1392;p61"/>
          <p:cNvSpPr txBox="1"/>
          <p:nvPr/>
        </p:nvSpPr>
        <p:spPr>
          <a:xfrm>
            <a:off x="7029063" y="1789463"/>
            <a:ext cx="12879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Tesseract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93" name="Google Shape;1393;p61"/>
          <p:cNvSpPr txBox="1"/>
          <p:nvPr/>
        </p:nvSpPr>
        <p:spPr>
          <a:xfrm>
            <a:off x="4359450" y="3759488"/>
            <a:ext cx="439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 detecta ni reconoce el texto y al no detectar nada marca el borde de la imagen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94" name="Google Shape;1394;p61"/>
          <p:cNvSpPr txBox="1"/>
          <p:nvPr/>
        </p:nvSpPr>
        <p:spPr>
          <a:xfrm>
            <a:off x="393750" y="3759500"/>
            <a:ext cx="403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y reconoce a la perfección tanto palabras largas como pequeñas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62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precisión</a:t>
            </a:r>
            <a:endParaRPr/>
          </a:p>
        </p:txBody>
      </p:sp>
      <p:graphicFrame>
        <p:nvGraphicFramePr>
          <p:cNvPr id="1400" name="Google Shape;1400;p62"/>
          <p:cNvGraphicFramePr/>
          <p:nvPr/>
        </p:nvGraphicFramePr>
        <p:xfrm>
          <a:off x="714313" y="19982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{C4EBE465-5F99-4F10-8F81-02290F849389}</a:tableStyleId>
              </a:tblPr>
              <a:tblGrid>
                <a:gridCol w="1543075"/>
                <a:gridCol w="1543075"/>
                <a:gridCol w="1543075"/>
                <a:gridCol w="1543075"/>
                <a:gridCol w="1543075"/>
              </a:tblGrid>
              <a:tr h="69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 imagen 4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lt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STARBUCKS COFFEE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STARBUCKS COFFEE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0.9889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01" name="Google Shape;1401;p62">
            <a:hlinkClick action="ppaction://hlinksldjump" r:id="rId3"/>
          </p:cNvPr>
          <p:cNvSpPr txBox="1"/>
          <p:nvPr/>
        </p:nvSpPr>
        <p:spPr>
          <a:xfrm>
            <a:off x="922450" y="27577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02" name="Google Shape;1402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403" name="Google Shape;1403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62">
            <a:hlinkClick action="ppaction://hlinksldjump" r:id="rId4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62"/>
          <p:cNvSpPr/>
          <p:nvPr/>
        </p:nvSpPr>
        <p:spPr>
          <a:xfrm>
            <a:off x="6619251" y="703497"/>
            <a:ext cx="49025" cy="4935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62"/>
          <p:cNvGrpSpPr/>
          <p:nvPr/>
        </p:nvGrpSpPr>
        <p:grpSpPr>
          <a:xfrm>
            <a:off x="7733872" y="832627"/>
            <a:ext cx="695830" cy="243805"/>
            <a:chOff x="2271950" y="2722775"/>
            <a:chExt cx="575875" cy="201775"/>
          </a:xfrm>
        </p:grpSpPr>
        <p:sp>
          <p:nvSpPr>
            <p:cNvPr id="1415" name="Google Shape;1415;p62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62"/>
          <p:cNvSpPr/>
          <p:nvPr/>
        </p:nvSpPr>
        <p:spPr>
          <a:xfrm>
            <a:off x="6209351" y="935412"/>
            <a:ext cx="140201" cy="141024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62"/>
          <p:cNvSpPr/>
          <p:nvPr/>
        </p:nvSpPr>
        <p:spPr>
          <a:xfrm>
            <a:off x="7161573" y="897362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62"/>
          <p:cNvSpPr txBox="1"/>
          <p:nvPr/>
        </p:nvSpPr>
        <p:spPr>
          <a:xfrm>
            <a:off x="7062300" y="27502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3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los métodos de detección + reconocimiento</a:t>
            </a:r>
            <a:endParaRPr/>
          </a:p>
        </p:txBody>
      </p:sp>
      <p:sp>
        <p:nvSpPr>
          <p:cNvPr id="1428" name="Google Shape;1428;p63">
            <a:hlinkClick action="ppaction://hlinksldjump" r:id="rId3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29" name="Google Shape;1429;p63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430" name="Google Shape;1430;p6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63">
            <a:hlinkClick action="ppaction://hlinksldjump" r:id="rId4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63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41" name="Google Shape;1441;p63"/>
          <p:cNvPicPr preferRelativeResize="0"/>
          <p:nvPr/>
        </p:nvPicPr>
        <p:blipFill rotWithShape="1">
          <a:blip r:embed="rId5">
            <a:alphaModFix/>
          </a:blip>
          <a:srcRect b="17109" l="19933" r="20599" t="23893"/>
          <a:stretch/>
        </p:blipFill>
        <p:spPr>
          <a:xfrm>
            <a:off x="5011888" y="1991551"/>
            <a:ext cx="3015025" cy="167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63"/>
          <p:cNvPicPr preferRelativeResize="0"/>
          <p:nvPr/>
        </p:nvPicPr>
        <p:blipFill rotWithShape="1">
          <a:blip r:embed="rId6">
            <a:alphaModFix/>
          </a:blip>
          <a:srcRect b="17405" l="20267" r="20763" t="23891"/>
          <a:stretch/>
        </p:blipFill>
        <p:spPr>
          <a:xfrm>
            <a:off x="940563" y="1991550"/>
            <a:ext cx="3015025" cy="16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63"/>
          <p:cNvSpPr txBox="1"/>
          <p:nvPr/>
        </p:nvSpPr>
        <p:spPr>
          <a:xfrm>
            <a:off x="775588" y="1861688"/>
            <a:ext cx="10440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44" name="Google Shape;1444;p63"/>
          <p:cNvSpPr txBox="1"/>
          <p:nvPr/>
        </p:nvSpPr>
        <p:spPr>
          <a:xfrm>
            <a:off x="6883575" y="1861700"/>
            <a:ext cx="12879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Tesseract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45" name="Google Shape;1445;p63"/>
          <p:cNvSpPr txBox="1"/>
          <p:nvPr/>
        </p:nvSpPr>
        <p:spPr>
          <a:xfrm>
            <a:off x="4323988" y="3759488"/>
            <a:ext cx="439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 detecta ni reconoce el texto y al no detectar nada marca el borde de la imagen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46" name="Google Shape;1446;p63"/>
          <p:cNvSpPr txBox="1"/>
          <p:nvPr/>
        </p:nvSpPr>
        <p:spPr>
          <a:xfrm>
            <a:off x="429213" y="3759500"/>
            <a:ext cx="403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y reconoce a la perfección tanto palabras largas como pequeñas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64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precisión</a:t>
            </a:r>
            <a:endParaRPr/>
          </a:p>
        </p:txBody>
      </p:sp>
      <p:graphicFrame>
        <p:nvGraphicFramePr>
          <p:cNvPr id="1452" name="Google Shape;1452;p64"/>
          <p:cNvGraphicFramePr/>
          <p:nvPr/>
        </p:nvGraphicFramePr>
        <p:xfrm>
          <a:off x="714275" y="13681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{C4EBE465-5F99-4F10-8F81-02290F849389}</a:tableStyleId>
              </a:tblPr>
              <a:tblGrid>
                <a:gridCol w="1543075"/>
                <a:gridCol w="1543075"/>
                <a:gridCol w="1543075"/>
                <a:gridCol w="1543075"/>
                <a:gridCol w="1543075"/>
              </a:tblGrid>
              <a:tr h="69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 imagen 5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lt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LLANFAIROWLLGWYNGY…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LLANFAIROWLLGWYNGY…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0.9718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Llan-vire-pooll-guin-gill-go-…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Llan-vire-pooll-guin-gill-go-…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0.8919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Way Out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Stuff!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0.9956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Holyhead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01234567890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0.7837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3" name="Google Shape;1453;p64">
            <a:hlinkClick action="ppaction://hlinksldjump" r:id="rId3"/>
          </p:cNvPr>
          <p:cNvSpPr txBox="1"/>
          <p:nvPr/>
        </p:nvSpPr>
        <p:spPr>
          <a:xfrm>
            <a:off x="922450" y="27577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54" name="Google Shape;1454;p6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455" name="Google Shape;1455;p6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64">
            <a:hlinkClick action="ppaction://hlinksldjump" r:id="rId4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64"/>
          <p:cNvSpPr/>
          <p:nvPr/>
        </p:nvSpPr>
        <p:spPr>
          <a:xfrm>
            <a:off x="6619251" y="703497"/>
            <a:ext cx="49025" cy="4935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6" name="Google Shape;1466;p64"/>
          <p:cNvGrpSpPr/>
          <p:nvPr/>
        </p:nvGrpSpPr>
        <p:grpSpPr>
          <a:xfrm>
            <a:off x="7733872" y="832627"/>
            <a:ext cx="695830" cy="243805"/>
            <a:chOff x="2271950" y="2722775"/>
            <a:chExt cx="575875" cy="201775"/>
          </a:xfrm>
        </p:grpSpPr>
        <p:sp>
          <p:nvSpPr>
            <p:cNvPr id="1467" name="Google Shape;1467;p64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4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4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4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4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64"/>
          <p:cNvSpPr/>
          <p:nvPr/>
        </p:nvSpPr>
        <p:spPr>
          <a:xfrm>
            <a:off x="6209351" y="935412"/>
            <a:ext cx="140201" cy="141024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64"/>
          <p:cNvSpPr/>
          <p:nvPr/>
        </p:nvSpPr>
        <p:spPr>
          <a:xfrm>
            <a:off x="7161573" y="897362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64"/>
          <p:cNvSpPr txBox="1"/>
          <p:nvPr/>
        </p:nvSpPr>
        <p:spPr>
          <a:xfrm>
            <a:off x="7062300" y="27502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65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Comparación de los métodos de detección + </a:t>
            </a:r>
            <a:r>
              <a:rPr lang="en" sz="3200"/>
              <a:t>reconocimiento</a:t>
            </a:r>
            <a:endParaRPr sz="3200"/>
          </a:p>
        </p:txBody>
      </p:sp>
      <p:sp>
        <p:nvSpPr>
          <p:cNvPr id="1480" name="Google Shape;1480;p65">
            <a:hlinkClick action="ppaction://hlinksldjump" r:id="rId3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81" name="Google Shape;1481;p65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482" name="Google Shape;1482;p6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65">
            <a:hlinkClick action="ppaction://hlinksldjump" r:id="rId4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65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93" name="Google Shape;1493;p65"/>
          <p:cNvPicPr preferRelativeResize="0"/>
          <p:nvPr/>
        </p:nvPicPr>
        <p:blipFill rotWithShape="1">
          <a:blip r:embed="rId5">
            <a:alphaModFix/>
          </a:blip>
          <a:srcRect b="20503" l="12788" r="13459" t="18109"/>
          <a:stretch/>
        </p:blipFill>
        <p:spPr>
          <a:xfrm>
            <a:off x="627425" y="1748475"/>
            <a:ext cx="36385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65"/>
          <p:cNvPicPr preferRelativeResize="0"/>
          <p:nvPr/>
        </p:nvPicPr>
        <p:blipFill rotWithShape="1">
          <a:blip r:embed="rId6">
            <a:alphaModFix/>
          </a:blip>
          <a:srcRect b="22566" l="15450" r="10797" t="17225"/>
          <a:stretch/>
        </p:blipFill>
        <p:spPr>
          <a:xfrm>
            <a:off x="4609621" y="1748475"/>
            <a:ext cx="3737428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65"/>
          <p:cNvSpPr txBox="1"/>
          <p:nvPr/>
        </p:nvSpPr>
        <p:spPr>
          <a:xfrm>
            <a:off x="487225" y="3029963"/>
            <a:ext cx="10440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96" name="Google Shape;1496;p65"/>
          <p:cNvSpPr txBox="1"/>
          <p:nvPr/>
        </p:nvSpPr>
        <p:spPr>
          <a:xfrm>
            <a:off x="7284163" y="3029963"/>
            <a:ext cx="12879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Tesseract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97" name="Google Shape;1497;p65"/>
          <p:cNvSpPr txBox="1"/>
          <p:nvPr/>
        </p:nvSpPr>
        <p:spPr>
          <a:xfrm>
            <a:off x="4395438" y="3701613"/>
            <a:ext cx="439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 detecta ni reconoce el texto y al no detectar nada marca el borde de la imagen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98" name="Google Shape;1498;p65"/>
          <p:cNvSpPr txBox="1"/>
          <p:nvPr/>
        </p:nvSpPr>
        <p:spPr>
          <a:xfrm>
            <a:off x="357738" y="3701625"/>
            <a:ext cx="403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Detecta bien las zonas de texto pero no lo reconoce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66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precisión</a:t>
            </a:r>
            <a:endParaRPr/>
          </a:p>
        </p:txBody>
      </p:sp>
      <p:graphicFrame>
        <p:nvGraphicFramePr>
          <p:cNvPr id="1504" name="Google Shape;1504;p66"/>
          <p:cNvGraphicFramePr/>
          <p:nvPr/>
        </p:nvGraphicFramePr>
        <p:xfrm>
          <a:off x="714313" y="17511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{C4EBE465-5F99-4F10-8F81-02290F849389}</a:tableStyleId>
              </a:tblPr>
              <a:tblGrid>
                <a:gridCol w="1543075"/>
                <a:gridCol w="1543075"/>
                <a:gridCol w="1543075"/>
                <a:gridCol w="1543075"/>
                <a:gridCol w="1543075"/>
              </a:tblGrid>
              <a:tr h="69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 imagen 6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lt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EasyOCR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Texto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Tesseract OCR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Precisión (%)</a:t>
                      </a:r>
                      <a:endParaRPr sz="18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dk2"/>
                        </a:gs>
                      </a:gsLst>
                      <a:lin ang="5400700" scaled="0"/>
                    </a:gradFill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TELEPHONE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TELEPHONE^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0.4519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TELEPHONE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ELEPHES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0.1577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ENOHPELET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#MOHQJJI;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0.4519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05" name="Google Shape;1505;p66">
            <a:hlinkClick action="ppaction://hlinksldjump" r:id="rId3"/>
          </p:cNvPr>
          <p:cNvSpPr txBox="1"/>
          <p:nvPr/>
        </p:nvSpPr>
        <p:spPr>
          <a:xfrm>
            <a:off x="922450" y="27577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506" name="Google Shape;1506;p6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507" name="Google Shape;1507;p6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66">
            <a:hlinkClick action="ppaction://hlinksldjump" r:id="rId4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66"/>
          <p:cNvSpPr/>
          <p:nvPr/>
        </p:nvSpPr>
        <p:spPr>
          <a:xfrm>
            <a:off x="6619251" y="703497"/>
            <a:ext cx="49025" cy="4935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8" name="Google Shape;1518;p66"/>
          <p:cNvGrpSpPr/>
          <p:nvPr/>
        </p:nvGrpSpPr>
        <p:grpSpPr>
          <a:xfrm>
            <a:off x="7733872" y="832627"/>
            <a:ext cx="695830" cy="243805"/>
            <a:chOff x="2271950" y="2722775"/>
            <a:chExt cx="575875" cy="201775"/>
          </a:xfrm>
        </p:grpSpPr>
        <p:sp>
          <p:nvSpPr>
            <p:cNvPr id="1519" name="Google Shape;1519;p66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6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6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6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6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66"/>
          <p:cNvSpPr/>
          <p:nvPr/>
        </p:nvSpPr>
        <p:spPr>
          <a:xfrm>
            <a:off x="6209351" y="935412"/>
            <a:ext cx="140201" cy="141024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66"/>
          <p:cNvSpPr/>
          <p:nvPr/>
        </p:nvSpPr>
        <p:spPr>
          <a:xfrm>
            <a:off x="7161573" y="897362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66"/>
          <p:cNvSpPr txBox="1"/>
          <p:nvPr/>
        </p:nvSpPr>
        <p:spPr>
          <a:xfrm>
            <a:off x="7062300" y="27502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67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Comparación de los métodos de detección + reconocimiento</a:t>
            </a:r>
            <a:endParaRPr sz="3400"/>
          </a:p>
        </p:txBody>
      </p:sp>
      <p:sp>
        <p:nvSpPr>
          <p:cNvPr id="1532" name="Google Shape;1532;p67">
            <a:hlinkClick action="ppaction://hlinksldjump" r:id="rId3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533" name="Google Shape;1533;p67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534" name="Google Shape;1534;p6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67">
            <a:hlinkClick action="ppaction://hlinksldjump" r:id="rId4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67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545" name="Google Shape;1545;p67"/>
          <p:cNvPicPr preferRelativeResize="0"/>
          <p:nvPr/>
        </p:nvPicPr>
        <p:blipFill rotWithShape="1">
          <a:blip r:embed="rId5">
            <a:alphaModFix/>
          </a:blip>
          <a:srcRect b="44635" l="20625" r="43327" t="23975"/>
          <a:stretch/>
        </p:blipFill>
        <p:spPr>
          <a:xfrm>
            <a:off x="787000" y="1818338"/>
            <a:ext cx="34861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67"/>
          <p:cNvPicPr preferRelativeResize="0"/>
          <p:nvPr/>
        </p:nvPicPr>
        <p:blipFill rotWithShape="1">
          <a:blip r:embed="rId6">
            <a:alphaModFix/>
          </a:blip>
          <a:srcRect b="41389" l="34183" r="29984" t="26666"/>
          <a:stretch/>
        </p:blipFill>
        <p:spPr>
          <a:xfrm>
            <a:off x="4826650" y="1813575"/>
            <a:ext cx="34480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67"/>
          <p:cNvSpPr txBox="1"/>
          <p:nvPr/>
        </p:nvSpPr>
        <p:spPr>
          <a:xfrm>
            <a:off x="787000" y="1818325"/>
            <a:ext cx="10440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48" name="Google Shape;1548;p67"/>
          <p:cNvSpPr txBox="1"/>
          <p:nvPr/>
        </p:nvSpPr>
        <p:spPr>
          <a:xfrm>
            <a:off x="6986788" y="1818325"/>
            <a:ext cx="1287900" cy="5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Tesseract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9" name="Google Shape;1549;p67"/>
          <p:cNvSpPr txBox="1"/>
          <p:nvPr/>
        </p:nvSpPr>
        <p:spPr>
          <a:xfrm>
            <a:off x="4744375" y="3678575"/>
            <a:ext cx="361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arca el borde de la imagen por no encontrar 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ningún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texto </a:t>
            </a:r>
            <a:endParaRPr/>
          </a:p>
        </p:txBody>
      </p:sp>
      <p:sp>
        <p:nvSpPr>
          <p:cNvPr id="1550" name="Google Shape;1550;p67"/>
          <p:cNvSpPr txBox="1"/>
          <p:nvPr/>
        </p:nvSpPr>
        <p:spPr>
          <a:xfrm>
            <a:off x="1207975" y="3678575"/>
            <a:ext cx="264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 m</a:t>
            </a: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arca ninguna región por no tener texto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68"/>
          <p:cNvSpPr txBox="1"/>
          <p:nvPr>
            <p:ph type="title"/>
          </p:nvPr>
        </p:nvSpPr>
        <p:spPr>
          <a:xfrm>
            <a:off x="714300" y="148510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A continuación la DEmostración….</a:t>
            </a:r>
            <a:endParaRPr sz="6100"/>
          </a:p>
        </p:txBody>
      </p:sp>
      <p:sp>
        <p:nvSpPr>
          <p:cNvPr id="1556" name="Google Shape;1556;p68">
            <a:hlinkClick action="ppaction://hlinksldjump" r:id="rId3"/>
          </p:cNvPr>
          <p:cNvSpPr txBox="1"/>
          <p:nvPr/>
        </p:nvSpPr>
        <p:spPr>
          <a:xfrm>
            <a:off x="944850" y="286725"/>
            <a:ext cx="1661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557" name="Google Shape;1557;p68"/>
          <p:cNvGrpSpPr/>
          <p:nvPr/>
        </p:nvGrpSpPr>
        <p:grpSpPr>
          <a:xfrm>
            <a:off x="728438" y="323922"/>
            <a:ext cx="140222" cy="140409"/>
            <a:chOff x="2741000" y="199475"/>
            <a:chExt cx="191953" cy="192210"/>
          </a:xfrm>
        </p:grpSpPr>
        <p:sp>
          <p:nvSpPr>
            <p:cNvPr id="1558" name="Google Shape;1558;p6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68">
            <a:hlinkClick action="ppaction://hlinksldjump" r:id="rId4"/>
          </p:cNvPr>
          <p:cNvSpPr/>
          <p:nvPr/>
        </p:nvSpPr>
        <p:spPr>
          <a:xfrm>
            <a:off x="691900" y="28747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68"/>
          <p:cNvSpPr txBox="1"/>
          <p:nvPr/>
        </p:nvSpPr>
        <p:spPr>
          <a:xfrm>
            <a:off x="7084700" y="285975"/>
            <a:ext cx="1367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9"/>
          <p:cNvSpPr txBox="1"/>
          <p:nvPr>
            <p:ph type="title"/>
          </p:nvPr>
        </p:nvSpPr>
        <p:spPr>
          <a:xfrm>
            <a:off x="1630213" y="947550"/>
            <a:ext cx="5830800" cy="3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</a:rPr>
              <a:t>Muchas gracias </a:t>
            </a:r>
            <a:r>
              <a:rPr lang="en" sz="7200">
                <a:solidFill>
                  <a:schemeClr val="lt2"/>
                </a:solidFill>
              </a:rPr>
              <a:t> 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Por vuestra atención</a:t>
            </a:r>
            <a:endParaRPr sz="7200"/>
          </a:p>
        </p:txBody>
      </p:sp>
      <p:sp>
        <p:nvSpPr>
          <p:cNvPr id="1574" name="Google Shape;1574;p69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</a:t>
            </a: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75" name="Google Shape;1575;p69"/>
          <p:cNvSpPr/>
          <p:nvPr/>
        </p:nvSpPr>
        <p:spPr>
          <a:xfrm rot="8100000">
            <a:off x="698745" y="2690415"/>
            <a:ext cx="969401" cy="964456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69"/>
          <p:cNvSpPr/>
          <p:nvPr/>
        </p:nvSpPr>
        <p:spPr>
          <a:xfrm rot="7198710">
            <a:off x="7684748" y="783464"/>
            <a:ext cx="630918" cy="627700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69"/>
          <p:cNvSpPr/>
          <p:nvPr/>
        </p:nvSpPr>
        <p:spPr>
          <a:xfrm rot="7198898">
            <a:off x="1428737" y="3657344"/>
            <a:ext cx="700377" cy="696805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69"/>
          <p:cNvSpPr/>
          <p:nvPr/>
        </p:nvSpPr>
        <p:spPr>
          <a:xfrm rot="7201932">
            <a:off x="7814250" y="1749565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69"/>
          <p:cNvSpPr/>
          <p:nvPr/>
        </p:nvSpPr>
        <p:spPr>
          <a:xfrm>
            <a:off x="7414938" y="897300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69"/>
          <p:cNvSpPr/>
          <p:nvPr/>
        </p:nvSpPr>
        <p:spPr>
          <a:xfrm>
            <a:off x="565801" y="2488930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69"/>
          <p:cNvSpPr/>
          <p:nvPr/>
        </p:nvSpPr>
        <p:spPr>
          <a:xfrm>
            <a:off x="8322988" y="2452347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69"/>
          <p:cNvSpPr/>
          <p:nvPr/>
        </p:nvSpPr>
        <p:spPr>
          <a:xfrm>
            <a:off x="8322988" y="36894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69"/>
          <p:cNvSpPr/>
          <p:nvPr/>
        </p:nvSpPr>
        <p:spPr>
          <a:xfrm rot="-1685758">
            <a:off x="840716" y="391463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69"/>
          <p:cNvSpPr/>
          <p:nvPr/>
        </p:nvSpPr>
        <p:spPr>
          <a:xfrm>
            <a:off x="660389" y="1163249"/>
            <a:ext cx="107827" cy="10846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69"/>
          <p:cNvSpPr/>
          <p:nvPr/>
        </p:nvSpPr>
        <p:spPr>
          <a:xfrm>
            <a:off x="8536424" y="3322403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69"/>
          <p:cNvSpPr/>
          <p:nvPr/>
        </p:nvSpPr>
        <p:spPr>
          <a:xfrm>
            <a:off x="998263" y="844847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69"/>
          <p:cNvSpPr/>
          <p:nvPr/>
        </p:nvSpPr>
        <p:spPr>
          <a:xfrm>
            <a:off x="910913" y="21881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69"/>
          <p:cNvSpPr/>
          <p:nvPr/>
        </p:nvSpPr>
        <p:spPr>
          <a:xfrm>
            <a:off x="1302152" y="1527401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69"/>
          <p:cNvSpPr/>
          <p:nvPr/>
        </p:nvSpPr>
        <p:spPr>
          <a:xfrm>
            <a:off x="7578100" y="3904140"/>
            <a:ext cx="335779" cy="396134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69"/>
          <p:cNvSpPr/>
          <p:nvPr/>
        </p:nvSpPr>
        <p:spPr>
          <a:xfrm rot="-1685758">
            <a:off x="7500516" y="361883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1" name="Google Shape;1591;p6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592" name="Google Shape;1592;p6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69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2" name="Google Shape;1602;p69"/>
          <p:cNvCxnSpPr/>
          <p:nvPr/>
        </p:nvCxnSpPr>
        <p:spPr>
          <a:xfrm>
            <a:off x="1841642" y="2395283"/>
            <a:ext cx="540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69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type="title"/>
          </p:nvPr>
        </p:nvSpPr>
        <p:spPr>
          <a:xfrm>
            <a:off x="387600" y="594949"/>
            <a:ext cx="80421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</a:rPr>
              <a:t>          </a:t>
            </a:r>
            <a:r>
              <a:rPr lang="en" sz="4800">
                <a:solidFill>
                  <a:schemeClr val="lt2"/>
                </a:solidFill>
              </a:rPr>
              <a:t> </a:t>
            </a:r>
            <a:r>
              <a:rPr lang="en" sz="4800"/>
              <a:t>Gran cantidad de</a:t>
            </a:r>
            <a:r>
              <a:rPr lang="en" sz="4800">
                <a:solidFill>
                  <a:schemeClr val="lt2"/>
                </a:solidFill>
              </a:rPr>
              <a:t> </a:t>
            </a:r>
            <a:r>
              <a:rPr lang="en" sz="4800"/>
              <a:t>APLICACIONES</a:t>
            </a:r>
            <a:endParaRPr sz="4800"/>
          </a:p>
        </p:txBody>
      </p:sp>
      <p:sp>
        <p:nvSpPr>
          <p:cNvPr id="464" name="Google Shape;464;p3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5" name="Google Shape;465;p34"/>
          <p:cNvSpPr/>
          <p:nvPr/>
        </p:nvSpPr>
        <p:spPr>
          <a:xfrm>
            <a:off x="8380650" y="2018201"/>
            <a:ext cx="262479" cy="262448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4"/>
          <p:cNvSpPr/>
          <p:nvPr/>
        </p:nvSpPr>
        <p:spPr>
          <a:xfrm>
            <a:off x="8172564" y="3182711"/>
            <a:ext cx="107827" cy="10846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4"/>
          <p:cNvSpPr/>
          <p:nvPr/>
        </p:nvSpPr>
        <p:spPr>
          <a:xfrm rot="7198898">
            <a:off x="8102299" y="830794"/>
            <a:ext cx="700377" cy="696805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4"/>
          <p:cNvSpPr/>
          <p:nvPr/>
        </p:nvSpPr>
        <p:spPr>
          <a:xfrm>
            <a:off x="8429688" y="279071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70" name="Google Shape;47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4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4"/>
          <p:cNvSpPr txBox="1"/>
          <p:nvPr/>
        </p:nvSpPr>
        <p:spPr>
          <a:xfrm>
            <a:off x="830075" y="194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cxnSp>
        <p:nvCxnSpPr>
          <p:cNvPr id="481" name="Google Shape;481;p34"/>
          <p:cNvCxnSpPr/>
          <p:nvPr/>
        </p:nvCxnSpPr>
        <p:spPr>
          <a:xfrm>
            <a:off x="577600" y="2223175"/>
            <a:ext cx="218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4"/>
          <p:cNvCxnSpPr/>
          <p:nvPr/>
        </p:nvCxnSpPr>
        <p:spPr>
          <a:xfrm>
            <a:off x="3269525" y="2223175"/>
            <a:ext cx="218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34"/>
          <p:cNvCxnSpPr/>
          <p:nvPr/>
        </p:nvCxnSpPr>
        <p:spPr>
          <a:xfrm>
            <a:off x="5913850" y="2223175"/>
            <a:ext cx="218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34"/>
          <p:cNvSpPr txBox="1"/>
          <p:nvPr/>
        </p:nvSpPr>
        <p:spPr>
          <a:xfrm>
            <a:off x="540100" y="1515175"/>
            <a:ext cx="226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RECONOCIMIENTO DE DOCUMENTOS DE IDENTIDAD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85" name="Google Shape;4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00" y="2381950"/>
            <a:ext cx="2261400" cy="14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4"/>
          <p:cNvSpPr txBox="1"/>
          <p:nvPr/>
        </p:nvSpPr>
        <p:spPr>
          <a:xfrm>
            <a:off x="3454325" y="1530625"/>
            <a:ext cx="181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RECONOCIMIENTO DE MATRÍCULAS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87" name="Google Shape;4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3325" y="2328300"/>
            <a:ext cx="2650625" cy="198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 rotWithShape="1">
          <a:blip r:embed="rId6">
            <a:alphaModFix/>
          </a:blip>
          <a:srcRect b="-45342" l="3159" r="-3159" t="111007"/>
          <a:stretch/>
        </p:blipFill>
        <p:spPr>
          <a:xfrm>
            <a:off x="762000" y="4139500"/>
            <a:ext cx="9144000" cy="17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 rotWithShape="1">
          <a:blip r:embed="rId7">
            <a:alphaModFix/>
          </a:blip>
          <a:srcRect b="11274" l="29651" r="53531" t="66438"/>
          <a:stretch/>
        </p:blipFill>
        <p:spPr>
          <a:xfrm>
            <a:off x="6200238" y="2524163"/>
            <a:ext cx="1763174" cy="13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4"/>
          <p:cNvSpPr txBox="1"/>
          <p:nvPr/>
        </p:nvSpPr>
        <p:spPr>
          <a:xfrm>
            <a:off x="6098650" y="1530625"/>
            <a:ext cx="181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RECONOCIMIENTO DE SEÑALES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1" name="Google Shape;491;p34"/>
          <p:cNvSpPr/>
          <p:nvPr/>
        </p:nvSpPr>
        <p:spPr>
          <a:xfrm>
            <a:off x="387588" y="895150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4"/>
          <p:cNvSpPr/>
          <p:nvPr/>
        </p:nvSpPr>
        <p:spPr>
          <a:xfrm>
            <a:off x="493189" y="1410061"/>
            <a:ext cx="107827" cy="10846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5"/>
          <p:cNvSpPr txBox="1"/>
          <p:nvPr>
            <p:ph type="title"/>
          </p:nvPr>
        </p:nvSpPr>
        <p:spPr>
          <a:xfrm>
            <a:off x="1444450" y="144642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ESTRUCTURADO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498" name="Google Shape;498;p35"/>
          <p:cNvSpPr txBox="1"/>
          <p:nvPr>
            <p:ph idx="1" type="subTitle"/>
          </p:nvPr>
        </p:nvSpPr>
        <p:spPr>
          <a:xfrm>
            <a:off x="1517925" y="2172400"/>
            <a:ext cx="26829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Documento </a:t>
            </a:r>
            <a:r>
              <a:rPr lang="en"/>
              <a:t>mecanografiados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Fuente estándar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Fondo en blanco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Más fácil detectarlo</a:t>
            </a:r>
            <a:endParaRPr/>
          </a:p>
        </p:txBody>
      </p:sp>
      <p:sp>
        <p:nvSpPr>
          <p:cNvPr id="499" name="Google Shape;499;p35"/>
          <p:cNvSpPr txBox="1"/>
          <p:nvPr>
            <p:ph idx="2" type="title"/>
          </p:nvPr>
        </p:nvSpPr>
        <p:spPr>
          <a:xfrm>
            <a:off x="5205038" y="12132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NO ESTRUCTURADO</a:t>
            </a:r>
            <a:endParaRPr sz="25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“In the wild”</a:t>
            </a:r>
            <a:endParaRPr sz="25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5"/>
          <p:cNvSpPr txBox="1"/>
          <p:nvPr>
            <p:ph idx="3" type="subTitle"/>
          </p:nvPr>
        </p:nvSpPr>
        <p:spPr>
          <a:xfrm>
            <a:off x="5024680" y="2234275"/>
            <a:ext cx="3111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 escenas cotidianas (señales, carteles, etc)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Fuente no estándar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Fondos diversos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Más complicado detectarlo</a:t>
            </a:r>
            <a:endParaRPr/>
          </a:p>
        </p:txBody>
      </p:sp>
      <p:sp>
        <p:nvSpPr>
          <p:cNvPr id="501" name="Google Shape;501;p35"/>
          <p:cNvSpPr txBox="1"/>
          <p:nvPr>
            <p:ph idx="4" type="title"/>
          </p:nvPr>
        </p:nvSpPr>
        <p:spPr>
          <a:xfrm>
            <a:off x="714300" y="6391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 DE TEXTO QUE SE PUEDE DETECTAR </a:t>
            </a:r>
            <a:endParaRPr/>
          </a:p>
        </p:txBody>
      </p:sp>
      <p:cxnSp>
        <p:nvCxnSpPr>
          <p:cNvPr id="502" name="Google Shape;502;p35"/>
          <p:cNvCxnSpPr/>
          <p:nvPr/>
        </p:nvCxnSpPr>
        <p:spPr>
          <a:xfrm>
            <a:off x="1607596" y="2091388"/>
            <a:ext cx="205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35"/>
          <p:cNvSpPr/>
          <p:nvPr/>
        </p:nvSpPr>
        <p:spPr>
          <a:xfrm>
            <a:off x="456083" y="1295958"/>
            <a:ext cx="876544" cy="876452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5"/>
          <p:cNvSpPr/>
          <p:nvPr/>
        </p:nvSpPr>
        <p:spPr>
          <a:xfrm>
            <a:off x="7779198" y="1214096"/>
            <a:ext cx="876544" cy="876452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35"/>
          <p:cNvCxnSpPr/>
          <p:nvPr/>
        </p:nvCxnSpPr>
        <p:spPr>
          <a:xfrm>
            <a:off x="5299900" y="2091400"/>
            <a:ext cx="2074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35"/>
          <p:cNvSpPr txBox="1"/>
          <p:nvPr/>
        </p:nvSpPr>
        <p:spPr>
          <a:xfrm>
            <a:off x="6571750" y="212750"/>
            <a:ext cx="18579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UNIVERSIDAD DE ALICANTE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7" name="Google Shape;507;p35"/>
          <p:cNvSpPr/>
          <p:nvPr/>
        </p:nvSpPr>
        <p:spPr>
          <a:xfrm rot="7198710">
            <a:off x="820086" y="3368814"/>
            <a:ext cx="630918" cy="627700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7873200" y="4127976"/>
            <a:ext cx="262479" cy="262448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5"/>
          <p:cNvSpPr/>
          <p:nvPr/>
        </p:nvSpPr>
        <p:spPr>
          <a:xfrm>
            <a:off x="456063" y="42537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5"/>
          <p:cNvSpPr/>
          <p:nvPr/>
        </p:nvSpPr>
        <p:spPr>
          <a:xfrm rot="-1685758">
            <a:off x="385878" y="3721947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5"/>
          <p:cNvSpPr/>
          <p:nvPr/>
        </p:nvSpPr>
        <p:spPr>
          <a:xfrm>
            <a:off x="8518638" y="7489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5"/>
          <p:cNvSpPr/>
          <p:nvPr/>
        </p:nvSpPr>
        <p:spPr>
          <a:xfrm>
            <a:off x="1113326" y="4290968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5"/>
          <p:cNvSpPr/>
          <p:nvPr/>
        </p:nvSpPr>
        <p:spPr>
          <a:xfrm>
            <a:off x="4216754" y="1953473"/>
            <a:ext cx="450450" cy="449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VS</a:t>
            </a:r>
          </a:p>
        </p:txBody>
      </p:sp>
      <p:sp>
        <p:nvSpPr>
          <p:cNvPr id="514" name="Google Shape;514;p35"/>
          <p:cNvSpPr/>
          <p:nvPr/>
        </p:nvSpPr>
        <p:spPr>
          <a:xfrm rot="7201932">
            <a:off x="7165837" y="4176053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5"/>
          <p:cNvSpPr/>
          <p:nvPr/>
        </p:nvSpPr>
        <p:spPr>
          <a:xfrm>
            <a:off x="1932089" y="4390424"/>
            <a:ext cx="107827" cy="10846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517" name="Google Shape;517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35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35"/>
          <p:cNvGrpSpPr/>
          <p:nvPr/>
        </p:nvGrpSpPr>
        <p:grpSpPr>
          <a:xfrm>
            <a:off x="683949" y="1430623"/>
            <a:ext cx="420811" cy="522864"/>
            <a:chOff x="-2310650" y="3525775"/>
            <a:chExt cx="292250" cy="363125"/>
          </a:xfrm>
        </p:grpSpPr>
        <p:sp>
          <p:nvSpPr>
            <p:cNvPr id="528" name="Google Shape;528;p35"/>
            <p:cNvSpPr/>
            <p:nvPr/>
          </p:nvSpPr>
          <p:spPr>
            <a:xfrm>
              <a:off x="-2053075" y="3648650"/>
              <a:ext cx="34675" cy="233950"/>
            </a:xfrm>
            <a:custGeom>
              <a:rect b="b" l="l" r="r" t="t"/>
              <a:pathLst>
                <a:path extrusionOk="0"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-2259450" y="375182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-2259450" y="3649450"/>
              <a:ext cx="137075" cy="51200"/>
            </a:xfrm>
            <a:custGeom>
              <a:rect b="b" l="l" r="r" t="t"/>
              <a:pathLst>
                <a:path extrusionOk="0"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-2310650" y="3525775"/>
              <a:ext cx="252075" cy="363125"/>
            </a:xfrm>
            <a:custGeom>
              <a:rect b="b" l="l" r="r" t="t"/>
              <a:pathLst>
                <a:path extrusionOk="0"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35"/>
          <p:cNvGrpSpPr/>
          <p:nvPr/>
        </p:nvGrpSpPr>
        <p:grpSpPr>
          <a:xfrm>
            <a:off x="7992241" y="1427673"/>
            <a:ext cx="450470" cy="449325"/>
            <a:chOff x="-20946600" y="3317850"/>
            <a:chExt cx="304825" cy="304050"/>
          </a:xfrm>
        </p:grpSpPr>
        <p:sp>
          <p:nvSpPr>
            <p:cNvPr id="533" name="Google Shape;533;p35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35"/>
          <p:cNvGrpSpPr/>
          <p:nvPr/>
        </p:nvGrpSpPr>
        <p:grpSpPr>
          <a:xfrm rot="1821571">
            <a:off x="7873227" y="3711973"/>
            <a:ext cx="363347" cy="315464"/>
            <a:chOff x="6218300" y="4416175"/>
            <a:chExt cx="516000" cy="448000"/>
          </a:xfrm>
        </p:grpSpPr>
        <p:sp>
          <p:nvSpPr>
            <p:cNvPr id="537" name="Google Shape;537;p35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0" name="Google Shape;540;p35"/>
          <p:cNvSpPr txBox="1"/>
          <p:nvPr/>
        </p:nvSpPr>
        <p:spPr>
          <a:xfrm>
            <a:off x="882800" y="187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 txBox="1"/>
          <p:nvPr>
            <p:ph type="title"/>
          </p:nvPr>
        </p:nvSpPr>
        <p:spPr>
          <a:xfrm>
            <a:off x="714300" y="771763"/>
            <a:ext cx="40452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5230038" y="1772430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5694800" y="4148331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6"/>
          <p:cNvSpPr/>
          <p:nvPr/>
        </p:nvSpPr>
        <p:spPr>
          <a:xfrm rot="-1685758">
            <a:off x="4258316" y="967447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6"/>
          <p:cNvSpPr/>
          <p:nvPr/>
        </p:nvSpPr>
        <p:spPr>
          <a:xfrm rot="-1685758">
            <a:off x="4132391" y="3763947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51" name="Google Shape;551;p36"/>
          <p:cNvCxnSpPr/>
          <p:nvPr/>
        </p:nvCxnSpPr>
        <p:spPr>
          <a:xfrm>
            <a:off x="822300" y="1645863"/>
            <a:ext cx="382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2" name="Google Shape;552;p3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553" name="Google Shape;553;p3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36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6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564" name="Google Shape;564;p36"/>
          <p:cNvSpPr txBox="1"/>
          <p:nvPr/>
        </p:nvSpPr>
        <p:spPr>
          <a:xfrm>
            <a:off x="1478120" y="1877338"/>
            <a:ext cx="270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Mostrar diferentes métodos de detección y </a:t>
            </a: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reconocimiento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65" name="Google Shape;565;p36"/>
          <p:cNvSpPr txBox="1"/>
          <p:nvPr/>
        </p:nvSpPr>
        <p:spPr>
          <a:xfrm>
            <a:off x="1469750" y="3076250"/>
            <a:ext cx="182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Compararlos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566" name="Google Shape;566;p36"/>
          <p:cNvGrpSpPr/>
          <p:nvPr/>
        </p:nvGrpSpPr>
        <p:grpSpPr>
          <a:xfrm>
            <a:off x="4698038" y="651193"/>
            <a:ext cx="5987357" cy="4315313"/>
            <a:chOff x="5041963" y="757530"/>
            <a:chExt cx="5987357" cy="4315313"/>
          </a:xfrm>
        </p:grpSpPr>
        <p:sp>
          <p:nvSpPr>
            <p:cNvPr id="567" name="Google Shape;567;p36"/>
            <p:cNvSpPr/>
            <p:nvPr/>
          </p:nvSpPr>
          <p:spPr>
            <a:xfrm rot="7198710">
              <a:off x="6604948" y="1367176"/>
              <a:ext cx="630918" cy="627700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" name="Google Shape;568;p36"/>
            <p:cNvGrpSpPr/>
            <p:nvPr/>
          </p:nvGrpSpPr>
          <p:grpSpPr>
            <a:xfrm>
              <a:off x="5536526" y="2174241"/>
              <a:ext cx="858975" cy="300968"/>
              <a:chOff x="2271950" y="2722775"/>
              <a:chExt cx="575875" cy="201775"/>
            </a:xfrm>
          </p:grpSpPr>
          <p:sp>
            <p:nvSpPr>
              <p:cNvPr id="569" name="Google Shape;569;p36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6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6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6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6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4" name="Google Shape;574;p36"/>
            <p:cNvSpPr/>
            <p:nvPr/>
          </p:nvSpPr>
          <p:spPr>
            <a:xfrm rot="8100000">
              <a:off x="6648045" y="2782815"/>
              <a:ext cx="969401" cy="964456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 rot="7198710">
              <a:off x="5934873" y="3298064"/>
              <a:ext cx="630918" cy="627700"/>
            </a:xfrm>
            <a:custGeom>
              <a:rect b="b" l="l" r="r" t="t"/>
              <a:pathLst>
                <a:path extrusionOk="0" h="206346" w="207404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6" name="Google Shape;576;p36"/>
            <p:cNvGrpSpPr/>
            <p:nvPr/>
          </p:nvGrpSpPr>
          <p:grpSpPr>
            <a:xfrm>
              <a:off x="6056200" y="1535350"/>
              <a:ext cx="2293204" cy="1710167"/>
              <a:chOff x="1062800" y="1986296"/>
              <a:chExt cx="2169540" cy="1617945"/>
            </a:xfrm>
          </p:grpSpPr>
          <p:sp>
            <p:nvSpPr>
              <p:cNvPr id="577" name="Google Shape;577;p36"/>
              <p:cNvSpPr/>
              <p:nvPr/>
            </p:nvSpPr>
            <p:spPr>
              <a:xfrm>
                <a:off x="1062800" y="1986296"/>
                <a:ext cx="2169540" cy="1617945"/>
              </a:xfrm>
              <a:custGeom>
                <a:rect b="b" l="l" r="r" t="t"/>
                <a:pathLst>
                  <a:path extrusionOk="0" h="49275" w="66074">
                    <a:moveTo>
                      <a:pt x="65878" y="35219"/>
                    </a:moveTo>
                    <a:lnTo>
                      <a:pt x="65308" y="32298"/>
                    </a:lnTo>
                    <a:lnTo>
                      <a:pt x="60694" y="33188"/>
                    </a:lnTo>
                    <a:lnTo>
                      <a:pt x="54601" y="1710"/>
                    </a:lnTo>
                    <a:cubicBezTo>
                      <a:pt x="54387" y="677"/>
                      <a:pt x="53390" y="0"/>
                      <a:pt x="52374" y="196"/>
                    </a:cubicBezTo>
                    <a:lnTo>
                      <a:pt x="1693" y="10012"/>
                    </a:lnTo>
                    <a:cubicBezTo>
                      <a:pt x="677" y="10208"/>
                      <a:pt x="0" y="11205"/>
                      <a:pt x="196" y="12239"/>
                    </a:cubicBezTo>
                    <a:lnTo>
                      <a:pt x="6307" y="43752"/>
                    </a:lnTo>
                    <a:lnTo>
                      <a:pt x="1693" y="44643"/>
                    </a:lnTo>
                    <a:lnTo>
                      <a:pt x="2263" y="47547"/>
                    </a:lnTo>
                    <a:cubicBezTo>
                      <a:pt x="2459" y="48598"/>
                      <a:pt x="3474" y="49275"/>
                      <a:pt x="4525" y="49079"/>
                    </a:cubicBezTo>
                    <a:lnTo>
                      <a:pt x="64346" y="37481"/>
                    </a:lnTo>
                    <a:cubicBezTo>
                      <a:pt x="65397" y="37286"/>
                      <a:pt x="66074" y="36270"/>
                      <a:pt x="65878" y="352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1062800" y="1986854"/>
                <a:ext cx="1993479" cy="1436072"/>
              </a:xfrm>
              <a:custGeom>
                <a:rect b="b" l="l" r="r" t="t"/>
                <a:pathLst>
                  <a:path extrusionOk="0" fill="none" h="43736" w="60712">
                    <a:moveTo>
                      <a:pt x="60712" y="33189"/>
                    </a:moveTo>
                    <a:lnTo>
                      <a:pt x="6307" y="43735"/>
                    </a:lnTo>
                    <a:lnTo>
                      <a:pt x="196" y="12239"/>
                    </a:lnTo>
                    <a:cubicBezTo>
                      <a:pt x="0" y="11206"/>
                      <a:pt x="677" y="10209"/>
                      <a:pt x="1710" y="10013"/>
                    </a:cubicBezTo>
                    <a:lnTo>
                      <a:pt x="52357" y="197"/>
                    </a:lnTo>
                    <a:cubicBezTo>
                      <a:pt x="53390" y="1"/>
                      <a:pt x="54387" y="678"/>
                      <a:pt x="54583" y="17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6"/>
              <p:cNvSpPr/>
              <p:nvPr/>
            </p:nvSpPr>
            <p:spPr>
              <a:xfrm>
                <a:off x="1163997" y="2090415"/>
                <a:ext cx="1791675" cy="1259977"/>
              </a:xfrm>
              <a:custGeom>
                <a:rect b="b" l="l" r="r" t="t"/>
                <a:pathLst>
                  <a:path extrusionOk="0" fill="none" h="38373" w="54566">
                    <a:moveTo>
                      <a:pt x="0" y="9495"/>
                    </a:moveTo>
                    <a:lnTo>
                      <a:pt x="48972" y="0"/>
                    </a:lnTo>
                    <a:lnTo>
                      <a:pt x="54565" y="28895"/>
                    </a:lnTo>
                    <a:lnTo>
                      <a:pt x="5612" y="38372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6"/>
              <p:cNvSpPr/>
              <p:nvPr/>
            </p:nvSpPr>
            <p:spPr>
              <a:xfrm>
                <a:off x="1118356" y="3046759"/>
                <a:ext cx="2113983" cy="557473"/>
              </a:xfrm>
              <a:custGeom>
                <a:rect b="b" l="l" r="r" t="t"/>
                <a:pathLst>
                  <a:path extrusionOk="0" fill="none" h="16978" w="64382">
                    <a:moveTo>
                      <a:pt x="1" y="12346"/>
                    </a:moveTo>
                    <a:lnTo>
                      <a:pt x="63616" y="1"/>
                    </a:lnTo>
                    <a:lnTo>
                      <a:pt x="64186" y="2922"/>
                    </a:lnTo>
                    <a:cubicBezTo>
                      <a:pt x="64382" y="3973"/>
                      <a:pt x="63705" y="4989"/>
                      <a:pt x="62654" y="5184"/>
                    </a:cubicBezTo>
                    <a:lnTo>
                      <a:pt x="2833" y="16782"/>
                    </a:lnTo>
                    <a:cubicBezTo>
                      <a:pt x="1782" y="16978"/>
                      <a:pt x="767" y="16301"/>
                      <a:pt x="571" y="1525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1884028" y="3195336"/>
                <a:ext cx="567422" cy="149760"/>
              </a:xfrm>
              <a:custGeom>
                <a:rect b="b" l="l" r="r" t="t"/>
                <a:pathLst>
                  <a:path extrusionOk="0" fill="none" h="4561" w="17281">
                    <a:moveTo>
                      <a:pt x="1" y="3314"/>
                    </a:moveTo>
                    <a:lnTo>
                      <a:pt x="17067" y="0"/>
                    </a:lnTo>
                    <a:lnTo>
                      <a:pt x="17227" y="784"/>
                    </a:lnTo>
                    <a:cubicBezTo>
                      <a:pt x="17281" y="1069"/>
                      <a:pt x="17085" y="1336"/>
                      <a:pt x="16817" y="1390"/>
                    </a:cubicBezTo>
                    <a:lnTo>
                      <a:pt x="767" y="4507"/>
                    </a:lnTo>
                    <a:cubicBezTo>
                      <a:pt x="482" y="4561"/>
                      <a:pt x="214" y="4383"/>
                      <a:pt x="161" y="409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6"/>
              <p:cNvSpPr/>
              <p:nvPr/>
            </p:nvSpPr>
            <p:spPr>
              <a:xfrm>
                <a:off x="1365799" y="2636719"/>
                <a:ext cx="115842" cy="432897"/>
              </a:xfrm>
              <a:custGeom>
                <a:rect b="b" l="l" r="r" t="t"/>
                <a:pathLst>
                  <a:path extrusionOk="0" fill="none" h="13184" w="3528">
                    <a:moveTo>
                      <a:pt x="2530" y="13183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3527" y="12987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6"/>
              <p:cNvSpPr/>
              <p:nvPr/>
            </p:nvSpPr>
            <p:spPr>
              <a:xfrm>
                <a:off x="1549443" y="2765989"/>
                <a:ext cx="84846" cy="267934"/>
              </a:xfrm>
              <a:custGeom>
                <a:rect b="b" l="l" r="r" t="t"/>
                <a:pathLst>
                  <a:path extrusionOk="0" fill="none" h="8160" w="2584">
                    <a:moveTo>
                      <a:pt x="998" y="1"/>
                    </a:moveTo>
                    <a:lnTo>
                      <a:pt x="2584" y="7964"/>
                    </a:lnTo>
                    <a:lnTo>
                      <a:pt x="1586" y="8160"/>
                    </a:lnTo>
                    <a:lnTo>
                      <a:pt x="1" y="197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6"/>
              <p:cNvSpPr/>
              <p:nvPr/>
            </p:nvSpPr>
            <p:spPr>
              <a:xfrm>
                <a:off x="1641873" y="2453633"/>
                <a:ext cx="139844" cy="551037"/>
              </a:xfrm>
              <a:custGeom>
                <a:rect b="b" l="l" r="r" t="t"/>
                <a:pathLst>
                  <a:path extrusionOk="0" fill="none" h="16782" w="4259">
                    <a:moveTo>
                      <a:pt x="3261" y="16782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4258" y="1658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6"/>
              <p:cNvSpPr/>
              <p:nvPr/>
            </p:nvSpPr>
            <p:spPr>
              <a:xfrm>
                <a:off x="1831985" y="2644337"/>
                <a:ext cx="97126" cy="331108"/>
              </a:xfrm>
              <a:custGeom>
                <a:rect b="b" l="l" r="r" t="t"/>
                <a:pathLst>
                  <a:path extrusionOk="0" fill="none" h="10084" w="2958">
                    <a:moveTo>
                      <a:pt x="1960" y="10083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2957" y="9887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1959483" y="2513293"/>
                <a:ext cx="117024" cy="433488"/>
              </a:xfrm>
              <a:custGeom>
                <a:rect b="b" l="l" r="r" t="t"/>
                <a:pathLst>
                  <a:path extrusionOk="0" fill="none" h="13202" w="3564">
                    <a:moveTo>
                      <a:pt x="2566" y="13201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30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2106877" y="2484629"/>
                <a:ext cx="117024" cy="432897"/>
              </a:xfrm>
              <a:custGeom>
                <a:rect b="b" l="l" r="r" t="t"/>
                <a:pathLst>
                  <a:path extrusionOk="0" fill="none" h="13184" w="3564">
                    <a:moveTo>
                      <a:pt x="2566" y="13184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298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2254305" y="2455406"/>
                <a:ext cx="116991" cy="433455"/>
              </a:xfrm>
              <a:custGeom>
                <a:rect b="b" l="l" r="r" t="t"/>
                <a:pathLst>
                  <a:path extrusionOk="0" fill="none" h="13201" w="3563">
                    <a:moveTo>
                      <a:pt x="2565" y="13201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3563" y="1300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6"/>
              <p:cNvSpPr/>
              <p:nvPr/>
            </p:nvSpPr>
            <p:spPr>
              <a:xfrm>
                <a:off x="2478303" y="2670637"/>
                <a:ext cx="67903" cy="183712"/>
              </a:xfrm>
              <a:custGeom>
                <a:rect b="b" l="l" r="r" t="t"/>
                <a:pathLst>
                  <a:path extrusionOk="0" fill="none" h="5595" w="2068">
                    <a:moveTo>
                      <a:pt x="1070" y="5595"/>
                    </a:moveTo>
                    <a:lnTo>
                      <a:pt x="1" y="197"/>
                    </a:lnTo>
                    <a:lnTo>
                      <a:pt x="999" y="1"/>
                    </a:lnTo>
                    <a:lnTo>
                      <a:pt x="2067" y="5399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6"/>
              <p:cNvSpPr/>
              <p:nvPr/>
            </p:nvSpPr>
            <p:spPr>
              <a:xfrm>
                <a:off x="1399126" y="2873030"/>
                <a:ext cx="1336023" cy="256244"/>
              </a:xfrm>
              <a:custGeom>
                <a:rect b="b" l="l" r="r" t="t"/>
                <a:pathLst>
                  <a:path extrusionOk="0" fill="none" h="7804" w="40689">
                    <a:moveTo>
                      <a:pt x="40688" y="1"/>
                    </a:moveTo>
                    <a:lnTo>
                      <a:pt x="1" y="780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" name="Google Shape;591;p36"/>
            <p:cNvGrpSpPr/>
            <p:nvPr/>
          </p:nvGrpSpPr>
          <p:grpSpPr>
            <a:xfrm>
              <a:off x="7524694" y="2964516"/>
              <a:ext cx="953591" cy="334099"/>
              <a:chOff x="2271950" y="2722775"/>
              <a:chExt cx="575875" cy="201775"/>
            </a:xfrm>
          </p:grpSpPr>
          <p:sp>
            <p:nvSpPr>
              <p:cNvPr id="592" name="Google Shape;592;p36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rect b="b" l="l" r="r" t="t"/>
                <a:pathLst>
                  <a:path extrusionOk="0" fill="none" h="8071" w="1142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6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rect b="b" l="l" r="r" t="t"/>
                <a:pathLst>
                  <a:path extrusionOk="0" fill="none" h="535" w="1444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rect b="b" l="l" r="r" t="t"/>
                <a:pathLst>
                  <a:path extrusionOk="0" fill="none" h="2139" w="19098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6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rect b="b" l="l" r="r" t="t"/>
                <a:pathLst>
                  <a:path extrusionOk="0" fill="none" h="838" w="1587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6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rect b="b" l="l" r="r" t="t"/>
                <a:pathLst>
                  <a:path extrusionOk="0" fill="none" h="1088" w="3403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36"/>
            <p:cNvGrpSpPr/>
            <p:nvPr/>
          </p:nvGrpSpPr>
          <p:grpSpPr>
            <a:xfrm>
              <a:off x="7653574" y="1141618"/>
              <a:ext cx="695830" cy="643529"/>
              <a:chOff x="3407216" y="1944760"/>
              <a:chExt cx="535831" cy="495479"/>
            </a:xfrm>
          </p:grpSpPr>
          <p:sp>
            <p:nvSpPr>
              <p:cNvPr id="598" name="Google Shape;598;p36"/>
              <p:cNvSpPr/>
              <p:nvPr/>
            </p:nvSpPr>
            <p:spPr>
              <a:xfrm>
                <a:off x="3747055" y="2059977"/>
                <a:ext cx="195992" cy="130486"/>
              </a:xfrm>
              <a:custGeom>
                <a:rect b="b" l="l" r="r" t="t"/>
                <a:pathLst>
                  <a:path extrusionOk="0" h="3974" w="5969">
                    <a:moveTo>
                      <a:pt x="1" y="3973"/>
                    </a:moveTo>
                    <a:lnTo>
                      <a:pt x="5968" y="3973"/>
                    </a:lnTo>
                    <a:cubicBezTo>
                      <a:pt x="5951" y="2495"/>
                      <a:pt x="5380" y="1087"/>
                      <a:pt x="43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3715468" y="1944760"/>
                <a:ext cx="143916" cy="193628"/>
              </a:xfrm>
              <a:custGeom>
                <a:rect b="b" l="l" r="r" t="t"/>
                <a:pathLst>
                  <a:path extrusionOk="0" h="5897" w="4383">
                    <a:moveTo>
                      <a:pt x="1" y="0"/>
                    </a:moveTo>
                    <a:lnTo>
                      <a:pt x="1" y="5897"/>
                    </a:lnTo>
                    <a:lnTo>
                      <a:pt x="4383" y="1924"/>
                    </a:lnTo>
                    <a:cubicBezTo>
                      <a:pt x="3261" y="695"/>
                      <a:pt x="1675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3407216" y="2031904"/>
                <a:ext cx="459197" cy="408336"/>
              </a:xfrm>
              <a:custGeom>
                <a:rect b="b" l="l" r="r" t="t"/>
                <a:pathLst>
                  <a:path extrusionOk="0" h="12436" w="13985">
                    <a:moveTo>
                      <a:pt x="13985" y="5986"/>
                    </a:moveTo>
                    <a:lnTo>
                      <a:pt x="13985" y="5897"/>
                    </a:lnTo>
                    <a:lnTo>
                      <a:pt x="7999" y="5897"/>
                    </a:lnTo>
                    <a:lnTo>
                      <a:pt x="7999" y="1"/>
                    </a:lnTo>
                    <a:cubicBezTo>
                      <a:pt x="2673" y="1"/>
                      <a:pt x="0" y="6449"/>
                      <a:pt x="3777" y="10208"/>
                    </a:cubicBezTo>
                    <a:cubicBezTo>
                      <a:pt x="5487" y="11918"/>
                      <a:pt x="8053" y="12435"/>
                      <a:pt x="10297" y="11509"/>
                    </a:cubicBezTo>
                    <a:cubicBezTo>
                      <a:pt x="12524" y="10582"/>
                      <a:pt x="13985" y="8409"/>
                      <a:pt x="13985" y="59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1" name="Google Shape;601;p36"/>
            <p:cNvSpPr/>
            <p:nvPr/>
          </p:nvSpPr>
          <p:spPr>
            <a:xfrm>
              <a:off x="8170289" y="4203881"/>
              <a:ext cx="140247" cy="141086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8030063" y="757530"/>
              <a:ext cx="140247" cy="140224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5256650" y="3893001"/>
              <a:ext cx="262479" cy="262448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7082963" y="910513"/>
              <a:ext cx="213431" cy="214685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5653275" y="883381"/>
              <a:ext cx="107827" cy="107819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5041963" y="2824293"/>
              <a:ext cx="140247" cy="140224"/>
            </a:xfrm>
            <a:custGeom>
              <a:rect b="b" l="l" r="r" t="t"/>
              <a:pathLst>
                <a:path extrusionOk="0" h="3065" w="3065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 rot="-1685758">
              <a:off x="6377366" y="1295459"/>
              <a:ext cx="59549" cy="60168"/>
            </a:xfrm>
            <a:custGeom>
              <a:rect b="b" l="l" r="r" t="t"/>
              <a:pathLst>
                <a:path extrusionOk="0" fill="none" h="1747" w="1729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 rot="-1685758">
              <a:off x="7465216" y="4052484"/>
              <a:ext cx="59549" cy="60168"/>
            </a:xfrm>
            <a:custGeom>
              <a:rect b="b" l="l" r="r" t="t"/>
              <a:pathLst>
                <a:path extrusionOk="0" fill="none" h="1747" w="1729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6575627" y="3816888"/>
              <a:ext cx="335779" cy="396117"/>
            </a:xfrm>
            <a:custGeom>
              <a:rect b="b" l="l" r="r" t="t"/>
              <a:pathLst>
                <a:path extrusionOk="0" h="7126" w="604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5138089" y="1527749"/>
              <a:ext cx="107827" cy="108460"/>
            </a:xfrm>
            <a:custGeom>
              <a:rect b="b" l="l" r="r" t="t"/>
              <a:pathLst>
                <a:path extrusionOk="0" fill="none" h="3083" w="3065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1" name="Google Shape;611;p36"/>
            <p:cNvGrpSpPr/>
            <p:nvPr/>
          </p:nvGrpSpPr>
          <p:grpSpPr>
            <a:xfrm>
              <a:off x="6882732" y="1466945"/>
              <a:ext cx="4146587" cy="3605898"/>
              <a:chOff x="6882732" y="1466945"/>
              <a:chExt cx="4146587" cy="3605898"/>
            </a:xfrm>
          </p:grpSpPr>
          <p:grpSp>
            <p:nvGrpSpPr>
              <p:cNvPr id="612" name="Google Shape;612;p36"/>
              <p:cNvGrpSpPr/>
              <p:nvPr/>
            </p:nvGrpSpPr>
            <p:grpSpPr>
              <a:xfrm rot="1800000">
                <a:off x="7167796" y="2220500"/>
                <a:ext cx="3576461" cy="2098787"/>
                <a:chOff x="2956444" y="-1233400"/>
                <a:chExt cx="4412116" cy="2588901"/>
              </a:xfrm>
            </p:grpSpPr>
            <p:sp>
              <p:nvSpPr>
                <p:cNvPr id="613" name="Google Shape;613;p36"/>
                <p:cNvSpPr/>
                <p:nvPr/>
              </p:nvSpPr>
              <p:spPr>
                <a:xfrm rot="-1685758">
                  <a:off x="3256913" y="-103587"/>
                  <a:ext cx="989043" cy="989043"/>
                </a:xfrm>
                <a:custGeom>
                  <a:rect b="b" l="l" r="r" t="t"/>
                  <a:pathLst>
                    <a:path extrusionOk="0" h="28717" w="28717">
                      <a:moveTo>
                        <a:pt x="27541" y="12221"/>
                      </a:moveTo>
                      <a:cubicBezTo>
                        <a:pt x="28717" y="19507"/>
                        <a:pt x="23765" y="26365"/>
                        <a:pt x="16479" y="27541"/>
                      </a:cubicBezTo>
                      <a:cubicBezTo>
                        <a:pt x="9210" y="28717"/>
                        <a:pt x="2352" y="23765"/>
                        <a:pt x="1176" y="16478"/>
                      </a:cubicBezTo>
                      <a:cubicBezTo>
                        <a:pt x="0" y="9192"/>
                        <a:pt x="4953" y="2334"/>
                        <a:pt x="12239" y="1158"/>
                      </a:cubicBezTo>
                      <a:cubicBezTo>
                        <a:pt x="19525" y="0"/>
                        <a:pt x="26383" y="4953"/>
                        <a:pt x="27541" y="12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36"/>
                <p:cNvSpPr/>
                <p:nvPr/>
              </p:nvSpPr>
              <p:spPr>
                <a:xfrm rot="-1685758">
                  <a:off x="4089280" y="737191"/>
                  <a:ext cx="118443" cy="204959"/>
                </a:xfrm>
                <a:custGeom>
                  <a:rect b="b" l="l" r="r" t="t"/>
                  <a:pathLst>
                    <a:path extrusionOk="0" h="5951" w="3439">
                      <a:moveTo>
                        <a:pt x="1" y="499"/>
                      </a:moveTo>
                      <a:lnTo>
                        <a:pt x="2227" y="0"/>
                      </a:lnTo>
                      <a:lnTo>
                        <a:pt x="3439" y="5451"/>
                      </a:lnTo>
                      <a:lnTo>
                        <a:pt x="1230" y="59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36"/>
                <p:cNvSpPr/>
                <p:nvPr/>
              </p:nvSpPr>
              <p:spPr>
                <a:xfrm rot="-1685758">
                  <a:off x="4188388" y="804968"/>
                  <a:ext cx="292714" cy="511759"/>
                </a:xfrm>
                <a:custGeom>
                  <a:rect b="b" l="l" r="r" t="t"/>
                  <a:pathLst>
                    <a:path extrusionOk="0" h="14859" w="8499">
                      <a:moveTo>
                        <a:pt x="1" y="1266"/>
                      </a:moveTo>
                      <a:lnTo>
                        <a:pt x="5648" y="1"/>
                      </a:lnTo>
                      <a:lnTo>
                        <a:pt x="8213" y="11456"/>
                      </a:lnTo>
                      <a:cubicBezTo>
                        <a:pt x="8498" y="12774"/>
                        <a:pt x="7679" y="14057"/>
                        <a:pt x="6378" y="14359"/>
                      </a:cubicBezTo>
                      <a:lnTo>
                        <a:pt x="5452" y="14555"/>
                      </a:lnTo>
                      <a:cubicBezTo>
                        <a:pt x="4151" y="14858"/>
                        <a:pt x="2851" y="14021"/>
                        <a:pt x="2566" y="12720"/>
                      </a:cubicBezTo>
                      <a:lnTo>
                        <a:pt x="1" y="12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36"/>
                <p:cNvSpPr/>
                <p:nvPr/>
              </p:nvSpPr>
              <p:spPr>
                <a:xfrm rot="-1685758">
                  <a:off x="3167104" y="-212431"/>
                  <a:ext cx="1164555" cy="1186011"/>
                </a:xfrm>
                <a:custGeom>
                  <a:rect b="b" l="l" r="r" t="t"/>
                  <a:pathLst>
                    <a:path extrusionOk="0" h="34436" w="33813">
                      <a:moveTo>
                        <a:pt x="13344" y="1924"/>
                      </a:moveTo>
                      <a:cubicBezTo>
                        <a:pt x="7038" y="3349"/>
                        <a:pt x="2210" y="8408"/>
                        <a:pt x="1105" y="14768"/>
                      </a:cubicBezTo>
                      <a:cubicBezTo>
                        <a:pt x="1" y="21128"/>
                        <a:pt x="2833" y="27523"/>
                        <a:pt x="8285" y="30979"/>
                      </a:cubicBezTo>
                      <a:cubicBezTo>
                        <a:pt x="13754" y="34435"/>
                        <a:pt x="20737" y="34275"/>
                        <a:pt x="26028" y="30552"/>
                      </a:cubicBezTo>
                      <a:cubicBezTo>
                        <a:pt x="31301" y="26828"/>
                        <a:pt x="33813" y="20308"/>
                        <a:pt x="32405" y="14002"/>
                      </a:cubicBezTo>
                      <a:cubicBezTo>
                        <a:pt x="30481" y="5416"/>
                        <a:pt x="21948" y="0"/>
                        <a:pt x="13344" y="1924"/>
                      </a:cubicBezTo>
                      <a:close/>
                      <a:moveTo>
                        <a:pt x="19757" y="30534"/>
                      </a:moveTo>
                      <a:cubicBezTo>
                        <a:pt x="14484" y="31710"/>
                        <a:pt x="9015" y="29607"/>
                        <a:pt x="5897" y="25190"/>
                      </a:cubicBezTo>
                      <a:cubicBezTo>
                        <a:pt x="2798" y="20772"/>
                        <a:pt x="2655" y="14911"/>
                        <a:pt x="5541" y="10350"/>
                      </a:cubicBezTo>
                      <a:cubicBezTo>
                        <a:pt x="8445" y="5790"/>
                        <a:pt x="13789" y="3403"/>
                        <a:pt x="19116" y="4329"/>
                      </a:cubicBezTo>
                      <a:cubicBezTo>
                        <a:pt x="24442" y="5255"/>
                        <a:pt x="28682" y="9299"/>
                        <a:pt x="29876" y="14572"/>
                      </a:cubicBezTo>
                      <a:cubicBezTo>
                        <a:pt x="31479" y="21769"/>
                        <a:pt x="26954" y="28913"/>
                        <a:pt x="19757" y="30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6"/>
                <p:cNvSpPr/>
                <p:nvPr/>
              </p:nvSpPr>
              <p:spPr>
                <a:xfrm rot="-1685758">
                  <a:off x="3633731" y="686682"/>
                  <a:ext cx="59549" cy="60134"/>
                </a:xfrm>
                <a:custGeom>
                  <a:rect b="b" l="l" r="r" t="t"/>
                  <a:pathLst>
                    <a:path extrusionOk="0" fill="none" h="1746" w="1729">
                      <a:moveTo>
                        <a:pt x="1729" y="748"/>
                      </a:moveTo>
                      <a:cubicBezTo>
                        <a:pt x="1729" y="1408"/>
                        <a:pt x="945" y="1746"/>
                        <a:pt x="464" y="1283"/>
                      </a:cubicBezTo>
                      <a:cubicBezTo>
                        <a:pt x="1" y="820"/>
                        <a:pt x="321" y="18"/>
                        <a:pt x="980" y="18"/>
                      </a:cubicBezTo>
                      <a:cubicBezTo>
                        <a:pt x="1390" y="0"/>
                        <a:pt x="1729" y="339"/>
                        <a:pt x="1729" y="748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6"/>
                <p:cNvSpPr/>
                <p:nvPr/>
              </p:nvSpPr>
              <p:spPr>
                <a:xfrm rot="-1685758">
                  <a:off x="3920185" y="240959"/>
                  <a:ext cx="59549" cy="60168"/>
                </a:xfrm>
                <a:custGeom>
                  <a:rect b="b" l="l" r="r" t="t"/>
                  <a:pathLst>
                    <a:path extrusionOk="0" fill="none" h="1747" w="1729">
                      <a:moveTo>
                        <a:pt x="1729" y="749"/>
                      </a:moveTo>
                      <a:cubicBezTo>
                        <a:pt x="1729" y="1408"/>
                        <a:pt x="927" y="1746"/>
                        <a:pt x="464" y="1283"/>
                      </a:cubicBezTo>
                      <a:cubicBezTo>
                        <a:pt x="1" y="802"/>
                        <a:pt x="321" y="0"/>
                        <a:pt x="998" y="0"/>
                      </a:cubicBezTo>
                      <a:cubicBezTo>
                        <a:pt x="1408" y="0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6"/>
                <p:cNvSpPr/>
                <p:nvPr/>
              </p:nvSpPr>
              <p:spPr>
                <a:xfrm rot="-1685758">
                  <a:off x="3804917" y="483952"/>
                  <a:ext cx="59549" cy="59549"/>
                </a:xfrm>
                <a:custGeom>
                  <a:rect b="b" l="l" r="r" t="t"/>
                  <a:pathLst>
                    <a:path extrusionOk="0" fill="none" h="1729" w="1729">
                      <a:moveTo>
                        <a:pt x="1729" y="749"/>
                      </a:moveTo>
                      <a:cubicBezTo>
                        <a:pt x="1729" y="1408"/>
                        <a:pt x="927" y="1729"/>
                        <a:pt x="464" y="1266"/>
                      </a:cubicBezTo>
                      <a:cubicBezTo>
                        <a:pt x="1" y="803"/>
                        <a:pt x="322" y="1"/>
                        <a:pt x="999" y="1"/>
                      </a:cubicBezTo>
                      <a:cubicBezTo>
                        <a:pt x="1390" y="1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6"/>
                <p:cNvSpPr/>
                <p:nvPr/>
              </p:nvSpPr>
              <p:spPr>
                <a:xfrm rot="-1685758">
                  <a:off x="3656982" y="206840"/>
                  <a:ext cx="59549" cy="59549"/>
                </a:xfrm>
                <a:custGeom>
                  <a:rect b="b" l="l" r="r" t="t"/>
                  <a:pathLst>
                    <a:path extrusionOk="0" fill="none" h="1729" w="1729">
                      <a:moveTo>
                        <a:pt x="1729" y="731"/>
                      </a:moveTo>
                      <a:cubicBezTo>
                        <a:pt x="1729" y="1390"/>
                        <a:pt x="927" y="1729"/>
                        <a:pt x="464" y="1266"/>
                      </a:cubicBezTo>
                      <a:cubicBezTo>
                        <a:pt x="1" y="785"/>
                        <a:pt x="322" y="1"/>
                        <a:pt x="999" y="1"/>
                      </a:cubicBezTo>
                      <a:cubicBezTo>
                        <a:pt x="1390" y="1"/>
                        <a:pt x="1729" y="322"/>
                        <a:pt x="1729" y="73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36"/>
                <p:cNvSpPr/>
                <p:nvPr/>
              </p:nvSpPr>
              <p:spPr>
                <a:xfrm rot="-1685758">
                  <a:off x="3625057" y="514757"/>
                  <a:ext cx="17221" cy="173652"/>
                </a:xfrm>
                <a:custGeom>
                  <a:rect b="b" l="l" r="r" t="t"/>
                  <a:pathLst>
                    <a:path extrusionOk="0" fill="none" h="5042" w="500">
                      <a:moveTo>
                        <a:pt x="1" y="5042"/>
                      </a:moveTo>
                      <a:lnTo>
                        <a:pt x="500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6"/>
                <p:cNvSpPr/>
                <p:nvPr/>
              </p:nvSpPr>
              <p:spPr>
                <a:xfrm rot="-1685758">
                  <a:off x="3641679" y="449510"/>
                  <a:ext cx="154675" cy="97571"/>
                </a:xfrm>
                <a:custGeom>
                  <a:rect b="b" l="l" r="r" t="t"/>
                  <a:pathLst>
                    <a:path extrusionOk="0" fill="none" h="2833" w="4491">
                      <a:moveTo>
                        <a:pt x="1" y="0"/>
                      </a:moveTo>
                      <a:lnTo>
                        <a:pt x="4490" y="283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6"/>
                <p:cNvSpPr/>
                <p:nvPr/>
              </p:nvSpPr>
              <p:spPr>
                <a:xfrm rot="-1685758">
                  <a:off x="7306543" y="-1051418"/>
                  <a:ext cx="34" cy="263233"/>
                </a:xfrm>
                <a:custGeom>
                  <a:rect b="b" l="l" r="r" t="t"/>
                  <a:pathLst>
                    <a:path extrusionOk="0" fill="none" h="7643" w="1">
                      <a:moveTo>
                        <a:pt x="1" y="764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6"/>
                <p:cNvSpPr/>
                <p:nvPr/>
              </p:nvSpPr>
              <p:spPr>
                <a:xfrm rot="-1685758">
                  <a:off x="5520444" y="-1199741"/>
                  <a:ext cx="173652" cy="122748"/>
                </a:xfrm>
                <a:custGeom>
                  <a:rect b="b" l="l" r="r" t="t"/>
                  <a:pathLst>
                    <a:path extrusionOk="0" fill="none" h="3564" w="5042">
                      <a:moveTo>
                        <a:pt x="0" y="1"/>
                      </a:moveTo>
                      <a:lnTo>
                        <a:pt x="5042" y="356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6"/>
                <p:cNvSpPr/>
                <p:nvPr/>
              </p:nvSpPr>
              <p:spPr>
                <a:xfrm rot="-1685758">
                  <a:off x="3885238" y="25901"/>
                  <a:ext cx="654" cy="230755"/>
                </a:xfrm>
                <a:custGeom>
                  <a:rect b="b" l="l" r="r" t="t"/>
                  <a:pathLst>
                    <a:path extrusionOk="0" fill="none" h="6700" w="19">
                      <a:moveTo>
                        <a:pt x="0" y="6699"/>
                      </a:moveTo>
                      <a:lnTo>
                        <a:pt x="18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6"/>
                <p:cNvSpPr/>
                <p:nvPr/>
              </p:nvSpPr>
              <p:spPr>
                <a:xfrm rot="-1685758">
                  <a:off x="3819341" y="33672"/>
                  <a:ext cx="34992" cy="30101"/>
                </a:xfrm>
                <a:custGeom>
                  <a:rect b="b" l="l" r="r" t="t"/>
                  <a:pathLst>
                    <a:path extrusionOk="0" fill="none" h="874" w="1016">
                      <a:moveTo>
                        <a:pt x="1016" y="838"/>
                      </a:moveTo>
                      <a:lnTo>
                        <a:pt x="481" y="0"/>
                      </a:lnTo>
                      <a:lnTo>
                        <a:pt x="0" y="87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17814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7" name="Google Shape;627;p36"/>
              <p:cNvSpPr/>
              <p:nvPr/>
            </p:nvSpPr>
            <p:spPr>
              <a:xfrm rot="113924">
                <a:off x="7656437" y="2922773"/>
                <a:ext cx="48270" cy="48274"/>
              </a:xfrm>
              <a:custGeom>
                <a:rect b="b" l="l" r="r" t="t"/>
                <a:pathLst>
                  <a:path extrusionOk="0" fill="none" h="1729" w="1729">
                    <a:moveTo>
                      <a:pt x="1729" y="731"/>
                    </a:moveTo>
                    <a:cubicBezTo>
                      <a:pt x="1729" y="1390"/>
                      <a:pt x="927" y="1729"/>
                      <a:pt x="464" y="1266"/>
                    </a:cubicBezTo>
                    <a:cubicBezTo>
                      <a:pt x="1" y="785"/>
                      <a:pt x="322" y="1"/>
                      <a:pt x="999" y="1"/>
                    </a:cubicBezTo>
                    <a:cubicBezTo>
                      <a:pt x="1390" y="1"/>
                      <a:pt x="1729" y="322"/>
                      <a:pt x="1729" y="73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178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8" name="Google Shape;628;p36"/>
          <p:cNvSpPr/>
          <p:nvPr/>
        </p:nvSpPr>
        <p:spPr>
          <a:xfrm>
            <a:off x="1080400" y="2012075"/>
            <a:ext cx="214800" cy="21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6"/>
          <p:cNvSpPr/>
          <p:nvPr/>
        </p:nvSpPr>
        <p:spPr>
          <a:xfrm>
            <a:off x="1080400" y="3184400"/>
            <a:ext cx="214800" cy="21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35" name="Google Shape;635;p37"/>
          <p:cNvSpPr txBox="1"/>
          <p:nvPr/>
        </p:nvSpPr>
        <p:spPr>
          <a:xfrm>
            <a:off x="420200" y="2158775"/>
            <a:ext cx="2032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MÉTODOS</a:t>
            </a:r>
            <a:endParaRPr sz="39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36" name="Google Shape;636;p37"/>
          <p:cNvGrpSpPr/>
          <p:nvPr/>
        </p:nvGrpSpPr>
        <p:grpSpPr>
          <a:xfrm>
            <a:off x="347427" y="3756997"/>
            <a:ext cx="413699" cy="438759"/>
            <a:chOff x="3751114" y="1770972"/>
            <a:chExt cx="412708" cy="437708"/>
          </a:xfrm>
        </p:grpSpPr>
        <p:sp>
          <p:nvSpPr>
            <p:cNvPr id="637" name="Google Shape;637;p37"/>
            <p:cNvSpPr/>
            <p:nvPr/>
          </p:nvSpPr>
          <p:spPr>
            <a:xfrm>
              <a:off x="3858187" y="2029397"/>
              <a:ext cx="44725" cy="48827"/>
            </a:xfrm>
            <a:custGeom>
              <a:rect b="b" l="l" r="r" t="t"/>
              <a:pathLst>
                <a:path extrusionOk="0" h="2416" w="2213">
                  <a:moveTo>
                    <a:pt x="163" y="0"/>
                  </a:moveTo>
                  <a:cubicBezTo>
                    <a:pt x="61" y="386"/>
                    <a:pt x="0" y="792"/>
                    <a:pt x="0" y="1218"/>
                  </a:cubicBezTo>
                  <a:cubicBezTo>
                    <a:pt x="0" y="1624"/>
                    <a:pt x="61" y="2030"/>
                    <a:pt x="163" y="2416"/>
                  </a:cubicBezTo>
                  <a:lnTo>
                    <a:pt x="2213" y="2416"/>
                  </a:lnTo>
                  <a:cubicBezTo>
                    <a:pt x="2172" y="2030"/>
                    <a:pt x="2152" y="1624"/>
                    <a:pt x="2152" y="1218"/>
                  </a:cubicBezTo>
                  <a:cubicBezTo>
                    <a:pt x="2152" y="812"/>
                    <a:pt x="2172" y="406"/>
                    <a:pt x="2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3871728" y="2104053"/>
              <a:ext cx="46362" cy="41047"/>
            </a:xfrm>
            <a:custGeom>
              <a:rect b="b" l="l" r="r" t="t"/>
              <a:pathLst>
                <a:path extrusionOk="0" h="2031" w="2294">
                  <a:moveTo>
                    <a:pt x="0" y="1"/>
                  </a:moveTo>
                  <a:cubicBezTo>
                    <a:pt x="528" y="894"/>
                    <a:pt x="1340" y="1604"/>
                    <a:pt x="2294" y="2030"/>
                  </a:cubicBezTo>
                  <a:cubicBezTo>
                    <a:pt x="2030" y="1442"/>
                    <a:pt x="1827" y="752"/>
                    <a:pt x="17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3871728" y="1962947"/>
              <a:ext cx="46362" cy="41047"/>
            </a:xfrm>
            <a:custGeom>
              <a:rect b="b" l="l" r="r" t="t"/>
              <a:pathLst>
                <a:path extrusionOk="0" h="2031" w="2294">
                  <a:moveTo>
                    <a:pt x="2294" y="0"/>
                  </a:moveTo>
                  <a:lnTo>
                    <a:pt x="2294" y="0"/>
                  </a:lnTo>
                  <a:cubicBezTo>
                    <a:pt x="1340" y="406"/>
                    <a:pt x="528" y="1137"/>
                    <a:pt x="0" y="2030"/>
                  </a:cubicBezTo>
                  <a:lnTo>
                    <a:pt x="1705" y="2030"/>
                  </a:lnTo>
                  <a:cubicBezTo>
                    <a:pt x="1827" y="1279"/>
                    <a:pt x="2030" y="569"/>
                    <a:pt x="2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3932014" y="2104053"/>
              <a:ext cx="50485" cy="48848"/>
            </a:xfrm>
            <a:custGeom>
              <a:rect b="b" l="l" r="r" t="t"/>
              <a:pathLst>
                <a:path extrusionOk="0" h="2417" w="2498">
                  <a:moveTo>
                    <a:pt x="1" y="1"/>
                  </a:moveTo>
                  <a:cubicBezTo>
                    <a:pt x="102" y="447"/>
                    <a:pt x="204" y="853"/>
                    <a:pt x="346" y="1219"/>
                  </a:cubicBezTo>
                  <a:cubicBezTo>
                    <a:pt x="671" y="2051"/>
                    <a:pt x="1036" y="2416"/>
                    <a:pt x="1259" y="2416"/>
                  </a:cubicBezTo>
                  <a:cubicBezTo>
                    <a:pt x="1462" y="2416"/>
                    <a:pt x="1848" y="2051"/>
                    <a:pt x="2152" y="1219"/>
                  </a:cubicBezTo>
                  <a:cubicBezTo>
                    <a:pt x="2295" y="853"/>
                    <a:pt x="2416" y="447"/>
                    <a:pt x="2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3932014" y="1954742"/>
              <a:ext cx="50485" cy="49252"/>
            </a:xfrm>
            <a:custGeom>
              <a:rect b="b" l="l" r="r" t="t"/>
              <a:pathLst>
                <a:path extrusionOk="0" h="2437" w="2498">
                  <a:moveTo>
                    <a:pt x="1259" y="0"/>
                  </a:moveTo>
                  <a:cubicBezTo>
                    <a:pt x="1036" y="0"/>
                    <a:pt x="671" y="386"/>
                    <a:pt x="346" y="1218"/>
                  </a:cubicBezTo>
                  <a:cubicBezTo>
                    <a:pt x="204" y="1584"/>
                    <a:pt x="102" y="1990"/>
                    <a:pt x="1" y="2436"/>
                  </a:cubicBezTo>
                  <a:lnTo>
                    <a:pt x="2498" y="2436"/>
                  </a:lnTo>
                  <a:cubicBezTo>
                    <a:pt x="2416" y="1990"/>
                    <a:pt x="2295" y="1584"/>
                    <a:pt x="2152" y="1218"/>
                  </a:cubicBezTo>
                  <a:cubicBezTo>
                    <a:pt x="1848" y="386"/>
                    <a:pt x="1462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3927507" y="2029397"/>
              <a:ext cx="59923" cy="48827"/>
            </a:xfrm>
            <a:custGeom>
              <a:rect b="b" l="l" r="r" t="t"/>
              <a:pathLst>
                <a:path extrusionOk="0" h="2416" w="2965">
                  <a:moveTo>
                    <a:pt x="41" y="0"/>
                  </a:moveTo>
                  <a:cubicBezTo>
                    <a:pt x="1" y="386"/>
                    <a:pt x="1" y="792"/>
                    <a:pt x="1" y="1218"/>
                  </a:cubicBezTo>
                  <a:cubicBezTo>
                    <a:pt x="1" y="1624"/>
                    <a:pt x="1" y="2030"/>
                    <a:pt x="41" y="2416"/>
                  </a:cubicBezTo>
                  <a:lnTo>
                    <a:pt x="2903" y="2416"/>
                  </a:lnTo>
                  <a:cubicBezTo>
                    <a:pt x="2944" y="2030"/>
                    <a:pt x="2964" y="1624"/>
                    <a:pt x="2964" y="1218"/>
                  </a:cubicBezTo>
                  <a:cubicBezTo>
                    <a:pt x="2964" y="792"/>
                    <a:pt x="2944" y="386"/>
                    <a:pt x="2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3996423" y="2104053"/>
              <a:ext cx="46382" cy="41047"/>
            </a:xfrm>
            <a:custGeom>
              <a:rect b="b" l="l" r="r" t="t"/>
              <a:pathLst>
                <a:path extrusionOk="0" h="2031" w="2295">
                  <a:moveTo>
                    <a:pt x="610" y="1"/>
                  </a:moveTo>
                  <a:cubicBezTo>
                    <a:pt x="467" y="752"/>
                    <a:pt x="264" y="1442"/>
                    <a:pt x="1" y="2030"/>
                  </a:cubicBezTo>
                  <a:cubicBezTo>
                    <a:pt x="975" y="1604"/>
                    <a:pt x="1767" y="894"/>
                    <a:pt x="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3996423" y="1962947"/>
              <a:ext cx="46382" cy="41047"/>
            </a:xfrm>
            <a:custGeom>
              <a:rect b="b" l="l" r="r" t="t"/>
              <a:pathLst>
                <a:path extrusionOk="0" h="2031" w="2295">
                  <a:moveTo>
                    <a:pt x="1" y="0"/>
                  </a:moveTo>
                  <a:cubicBezTo>
                    <a:pt x="264" y="569"/>
                    <a:pt x="467" y="1279"/>
                    <a:pt x="610" y="2030"/>
                  </a:cubicBezTo>
                  <a:lnTo>
                    <a:pt x="2294" y="2030"/>
                  </a:lnTo>
                  <a:cubicBezTo>
                    <a:pt x="1767" y="1137"/>
                    <a:pt x="975" y="40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012005" y="2029397"/>
              <a:ext cx="44341" cy="48827"/>
            </a:xfrm>
            <a:custGeom>
              <a:rect b="b" l="l" r="r" t="t"/>
              <a:pathLst>
                <a:path extrusionOk="0" h="2416" w="2194">
                  <a:moveTo>
                    <a:pt x="1" y="0"/>
                  </a:moveTo>
                  <a:cubicBezTo>
                    <a:pt x="42" y="406"/>
                    <a:pt x="42" y="812"/>
                    <a:pt x="42" y="1218"/>
                  </a:cubicBezTo>
                  <a:cubicBezTo>
                    <a:pt x="42" y="1624"/>
                    <a:pt x="42" y="2030"/>
                    <a:pt x="1" y="2416"/>
                  </a:cubicBezTo>
                  <a:lnTo>
                    <a:pt x="2051" y="2416"/>
                  </a:lnTo>
                  <a:cubicBezTo>
                    <a:pt x="2152" y="2030"/>
                    <a:pt x="2193" y="1624"/>
                    <a:pt x="2193" y="1218"/>
                  </a:cubicBezTo>
                  <a:cubicBezTo>
                    <a:pt x="2193" y="792"/>
                    <a:pt x="2152" y="386"/>
                    <a:pt x="2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3751114" y="1770972"/>
              <a:ext cx="412708" cy="437708"/>
            </a:xfrm>
            <a:custGeom>
              <a:rect b="b" l="l" r="r" t="t"/>
              <a:pathLst>
                <a:path extrusionOk="0" h="21658" w="20421">
                  <a:moveTo>
                    <a:pt x="2558" y="1908"/>
                  </a:moveTo>
                  <a:cubicBezTo>
                    <a:pt x="2903" y="1908"/>
                    <a:pt x="3187" y="2192"/>
                    <a:pt x="3187" y="2537"/>
                  </a:cubicBezTo>
                  <a:cubicBezTo>
                    <a:pt x="3187" y="2882"/>
                    <a:pt x="2903" y="3166"/>
                    <a:pt x="2558" y="3166"/>
                  </a:cubicBezTo>
                  <a:cubicBezTo>
                    <a:pt x="2213" y="3166"/>
                    <a:pt x="1929" y="2882"/>
                    <a:pt x="1929" y="2537"/>
                  </a:cubicBezTo>
                  <a:cubicBezTo>
                    <a:pt x="1929" y="2192"/>
                    <a:pt x="2213" y="1908"/>
                    <a:pt x="2558" y="1908"/>
                  </a:cubicBezTo>
                  <a:close/>
                  <a:moveTo>
                    <a:pt x="5095" y="1908"/>
                  </a:moveTo>
                  <a:cubicBezTo>
                    <a:pt x="5440" y="1908"/>
                    <a:pt x="5725" y="2192"/>
                    <a:pt x="5725" y="2537"/>
                  </a:cubicBezTo>
                  <a:cubicBezTo>
                    <a:pt x="5725" y="2882"/>
                    <a:pt x="5440" y="3166"/>
                    <a:pt x="5095" y="3166"/>
                  </a:cubicBezTo>
                  <a:cubicBezTo>
                    <a:pt x="4750" y="3166"/>
                    <a:pt x="4466" y="2882"/>
                    <a:pt x="4466" y="2537"/>
                  </a:cubicBezTo>
                  <a:cubicBezTo>
                    <a:pt x="4466" y="2192"/>
                    <a:pt x="4750" y="1908"/>
                    <a:pt x="5095" y="1908"/>
                  </a:cubicBezTo>
                  <a:close/>
                  <a:moveTo>
                    <a:pt x="7633" y="1908"/>
                  </a:moveTo>
                  <a:cubicBezTo>
                    <a:pt x="7978" y="1908"/>
                    <a:pt x="8262" y="2192"/>
                    <a:pt x="8262" y="2537"/>
                  </a:cubicBezTo>
                  <a:cubicBezTo>
                    <a:pt x="8262" y="2882"/>
                    <a:pt x="7978" y="3166"/>
                    <a:pt x="7633" y="3166"/>
                  </a:cubicBezTo>
                  <a:cubicBezTo>
                    <a:pt x="7287" y="3166"/>
                    <a:pt x="7003" y="2882"/>
                    <a:pt x="7003" y="2537"/>
                  </a:cubicBezTo>
                  <a:cubicBezTo>
                    <a:pt x="7003" y="2192"/>
                    <a:pt x="7287" y="1908"/>
                    <a:pt x="7633" y="1908"/>
                  </a:cubicBezTo>
                  <a:close/>
                  <a:moveTo>
                    <a:pt x="630" y="0"/>
                  </a:moveTo>
                  <a:cubicBezTo>
                    <a:pt x="285" y="0"/>
                    <a:pt x="1" y="284"/>
                    <a:pt x="1" y="629"/>
                  </a:cubicBezTo>
                  <a:lnTo>
                    <a:pt x="1" y="5074"/>
                  </a:lnTo>
                  <a:lnTo>
                    <a:pt x="8059" y="5074"/>
                  </a:lnTo>
                  <a:cubicBezTo>
                    <a:pt x="8485" y="5074"/>
                    <a:pt x="8891" y="4932"/>
                    <a:pt x="9236" y="4668"/>
                  </a:cubicBezTo>
                  <a:lnTo>
                    <a:pt x="10048" y="4019"/>
                  </a:lnTo>
                  <a:cubicBezTo>
                    <a:pt x="10555" y="3613"/>
                    <a:pt x="11185" y="3390"/>
                    <a:pt x="11834" y="3390"/>
                  </a:cubicBezTo>
                  <a:lnTo>
                    <a:pt x="20420" y="3390"/>
                  </a:lnTo>
                  <a:lnTo>
                    <a:pt x="20420" y="629"/>
                  </a:lnTo>
                  <a:cubicBezTo>
                    <a:pt x="20420" y="284"/>
                    <a:pt x="20136" y="0"/>
                    <a:pt x="19791" y="0"/>
                  </a:cubicBezTo>
                  <a:close/>
                  <a:moveTo>
                    <a:pt x="10210" y="7835"/>
                  </a:moveTo>
                  <a:cubicBezTo>
                    <a:pt x="13620" y="7835"/>
                    <a:pt x="16381" y="10595"/>
                    <a:pt x="16381" y="14005"/>
                  </a:cubicBezTo>
                  <a:cubicBezTo>
                    <a:pt x="16381" y="17395"/>
                    <a:pt x="13620" y="20176"/>
                    <a:pt x="10210" y="20176"/>
                  </a:cubicBezTo>
                  <a:lnTo>
                    <a:pt x="10190" y="20176"/>
                  </a:lnTo>
                  <a:cubicBezTo>
                    <a:pt x="6800" y="20176"/>
                    <a:pt x="4040" y="17395"/>
                    <a:pt x="4040" y="14005"/>
                  </a:cubicBezTo>
                  <a:cubicBezTo>
                    <a:pt x="4040" y="10595"/>
                    <a:pt x="6800" y="7835"/>
                    <a:pt x="10190" y="7835"/>
                  </a:cubicBezTo>
                  <a:close/>
                  <a:moveTo>
                    <a:pt x="11834" y="4648"/>
                  </a:moveTo>
                  <a:cubicBezTo>
                    <a:pt x="11469" y="4648"/>
                    <a:pt x="11124" y="4770"/>
                    <a:pt x="10840" y="4993"/>
                  </a:cubicBezTo>
                  <a:lnTo>
                    <a:pt x="10028" y="5663"/>
                  </a:lnTo>
                  <a:cubicBezTo>
                    <a:pt x="9459" y="6110"/>
                    <a:pt x="8769" y="6353"/>
                    <a:pt x="8059" y="6353"/>
                  </a:cubicBezTo>
                  <a:lnTo>
                    <a:pt x="1" y="6353"/>
                  </a:lnTo>
                  <a:lnTo>
                    <a:pt x="1" y="21028"/>
                  </a:lnTo>
                  <a:cubicBezTo>
                    <a:pt x="1" y="21373"/>
                    <a:pt x="285" y="21658"/>
                    <a:pt x="630" y="21658"/>
                  </a:cubicBezTo>
                  <a:lnTo>
                    <a:pt x="19791" y="21658"/>
                  </a:lnTo>
                  <a:cubicBezTo>
                    <a:pt x="20136" y="21658"/>
                    <a:pt x="20420" y="21373"/>
                    <a:pt x="20420" y="21028"/>
                  </a:cubicBezTo>
                  <a:lnTo>
                    <a:pt x="20420" y="46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37"/>
          <p:cNvSpPr txBox="1"/>
          <p:nvPr/>
        </p:nvSpPr>
        <p:spPr>
          <a:xfrm>
            <a:off x="3638937" y="1045538"/>
            <a:ext cx="1790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DETECCIÓN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48" name="Google Shape;648;p37"/>
          <p:cNvCxnSpPr/>
          <p:nvPr/>
        </p:nvCxnSpPr>
        <p:spPr>
          <a:xfrm flipH="1" rot="10800000">
            <a:off x="2307325" y="1212375"/>
            <a:ext cx="1284300" cy="111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1976113" y="2327475"/>
            <a:ext cx="1938000" cy="1749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0" name="Google Shape;650;p3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51" name="Google Shape;651;p3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37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7"/>
          <p:cNvSpPr/>
          <p:nvPr/>
        </p:nvSpPr>
        <p:spPr>
          <a:xfrm rot="7198898">
            <a:off x="1625737" y="3627969"/>
            <a:ext cx="700377" cy="696805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 rot="7201932">
            <a:off x="771379" y="3609190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 rot="-1685758">
            <a:off x="1428932" y="3655447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/>
          <p:nvPr/>
        </p:nvSpPr>
        <p:spPr>
          <a:xfrm>
            <a:off x="1182786" y="4128662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7"/>
          <p:cNvSpPr txBox="1"/>
          <p:nvPr/>
        </p:nvSpPr>
        <p:spPr>
          <a:xfrm>
            <a:off x="84625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666" name="Google Shape;666;p37"/>
          <p:cNvSpPr/>
          <p:nvPr/>
        </p:nvSpPr>
        <p:spPr>
          <a:xfrm>
            <a:off x="3611638" y="822501"/>
            <a:ext cx="1295400" cy="747000"/>
          </a:xfrm>
          <a:prstGeom prst="rect">
            <a:avLst/>
          </a:prstGeom>
          <a:noFill/>
          <a:ln cap="flat" cmpd="sng" w="9525">
            <a:solidFill>
              <a:srgbClr val="FFB6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37"/>
          <p:cNvCxnSpPr/>
          <p:nvPr/>
        </p:nvCxnSpPr>
        <p:spPr>
          <a:xfrm flipH="1">
            <a:off x="4927050" y="913000"/>
            <a:ext cx="1418700" cy="35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37"/>
          <p:cNvCxnSpPr/>
          <p:nvPr/>
        </p:nvCxnSpPr>
        <p:spPr>
          <a:xfrm rot="10800000">
            <a:off x="4911150" y="1265500"/>
            <a:ext cx="1450500" cy="4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37"/>
          <p:cNvSpPr/>
          <p:nvPr/>
        </p:nvSpPr>
        <p:spPr>
          <a:xfrm>
            <a:off x="6345750" y="758300"/>
            <a:ext cx="1527600" cy="262500"/>
          </a:xfrm>
          <a:prstGeom prst="rect">
            <a:avLst/>
          </a:prstGeom>
          <a:noFill/>
          <a:ln cap="flat" cmpd="sng" w="9525">
            <a:solidFill>
              <a:srgbClr val="FFB6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7"/>
          <p:cNvSpPr/>
          <p:nvPr/>
        </p:nvSpPr>
        <p:spPr>
          <a:xfrm>
            <a:off x="6345750" y="1580650"/>
            <a:ext cx="1527600" cy="262500"/>
          </a:xfrm>
          <a:prstGeom prst="rect">
            <a:avLst/>
          </a:prstGeom>
          <a:noFill/>
          <a:ln cap="flat" cmpd="sng" w="9525">
            <a:solidFill>
              <a:srgbClr val="FFB6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7"/>
          <p:cNvSpPr txBox="1"/>
          <p:nvPr/>
        </p:nvSpPr>
        <p:spPr>
          <a:xfrm>
            <a:off x="6483000" y="681800"/>
            <a:ext cx="194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Sin deep learning</a:t>
            </a:r>
            <a:endParaRPr sz="1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2" name="Google Shape;672;p37"/>
          <p:cNvSpPr txBox="1"/>
          <p:nvPr/>
        </p:nvSpPr>
        <p:spPr>
          <a:xfrm>
            <a:off x="8454750" y="658688"/>
            <a:ext cx="65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MSER</a:t>
            </a:r>
            <a:endParaRPr sz="18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3" name="Google Shape;673;p37"/>
          <p:cNvSpPr txBox="1"/>
          <p:nvPr/>
        </p:nvSpPr>
        <p:spPr>
          <a:xfrm>
            <a:off x="6445175" y="1511800"/>
            <a:ext cx="15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 DEEP LEARNING</a:t>
            </a:r>
            <a:endParaRPr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4" name="Google Shape;674;p37"/>
          <p:cNvSpPr txBox="1"/>
          <p:nvPr/>
        </p:nvSpPr>
        <p:spPr>
          <a:xfrm>
            <a:off x="8454750" y="1481050"/>
            <a:ext cx="6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EAST</a:t>
            </a:r>
            <a:endParaRPr sz="18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75" name="Google Shape;675;p37"/>
          <p:cNvCxnSpPr/>
          <p:nvPr/>
        </p:nvCxnSpPr>
        <p:spPr>
          <a:xfrm flipH="1" rot="10800000">
            <a:off x="2937850" y="2314175"/>
            <a:ext cx="651000" cy="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37"/>
          <p:cNvSpPr/>
          <p:nvPr/>
        </p:nvSpPr>
        <p:spPr>
          <a:xfrm>
            <a:off x="3624850" y="2070050"/>
            <a:ext cx="2049300" cy="696000"/>
          </a:xfrm>
          <a:prstGeom prst="rect">
            <a:avLst/>
          </a:prstGeom>
          <a:noFill/>
          <a:ln cap="flat" cmpd="sng" w="9525">
            <a:solidFill>
              <a:srgbClr val="FFB6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7"/>
          <p:cNvSpPr txBox="1"/>
          <p:nvPr/>
        </p:nvSpPr>
        <p:spPr>
          <a:xfrm>
            <a:off x="3633250" y="2126963"/>
            <a:ext cx="203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reconocimiento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" name="Google Shape;678;p37"/>
          <p:cNvSpPr txBox="1"/>
          <p:nvPr/>
        </p:nvSpPr>
        <p:spPr>
          <a:xfrm>
            <a:off x="6228125" y="2160713"/>
            <a:ext cx="65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CRNN</a:t>
            </a:r>
            <a:endParaRPr sz="18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9" name="Google Shape;679;p37"/>
          <p:cNvSpPr txBox="1"/>
          <p:nvPr/>
        </p:nvSpPr>
        <p:spPr>
          <a:xfrm>
            <a:off x="3868925" y="3633900"/>
            <a:ext cx="21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0" name="Google Shape;680;p37"/>
          <p:cNvSpPr/>
          <p:nvPr/>
        </p:nvSpPr>
        <p:spPr>
          <a:xfrm>
            <a:off x="3914125" y="3489650"/>
            <a:ext cx="2431500" cy="954900"/>
          </a:xfrm>
          <a:prstGeom prst="rect">
            <a:avLst/>
          </a:prstGeom>
          <a:noFill/>
          <a:ln cap="flat" cmpd="sng" w="9525">
            <a:solidFill>
              <a:srgbClr val="FFB6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DETECCIÓN + RECONOCIMIENTO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1" name="Google Shape;681;p37"/>
          <p:cNvSpPr/>
          <p:nvPr/>
        </p:nvSpPr>
        <p:spPr>
          <a:xfrm rot="5400155">
            <a:off x="8045869" y="691487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/>
          <p:nvPr/>
        </p:nvSpPr>
        <p:spPr>
          <a:xfrm rot="5400155">
            <a:off x="8045869" y="1513850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 rot="5400155">
            <a:off x="5783244" y="2220000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 rot="5400155">
            <a:off x="6513169" y="3487475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 rot="5400155">
            <a:off x="6513169" y="4046600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 txBox="1"/>
          <p:nvPr/>
        </p:nvSpPr>
        <p:spPr>
          <a:xfrm>
            <a:off x="6919200" y="3454688"/>
            <a:ext cx="11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EasyOCR</a:t>
            </a:r>
            <a:endParaRPr sz="18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7" name="Google Shape;687;p37"/>
          <p:cNvSpPr txBox="1"/>
          <p:nvPr/>
        </p:nvSpPr>
        <p:spPr>
          <a:xfrm>
            <a:off x="6919200" y="4013800"/>
            <a:ext cx="13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TESSERACT OCR</a:t>
            </a:r>
            <a:endParaRPr sz="18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8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693" name="Google Shape;693;p3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94" name="Google Shape;694;p3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3" name="Google Shape;703;p38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8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705" name="Google Shape;705;p38"/>
          <p:cNvSpPr txBox="1"/>
          <p:nvPr/>
        </p:nvSpPr>
        <p:spPr>
          <a:xfrm>
            <a:off x="669500" y="736350"/>
            <a:ext cx="77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32"/>
                </a:solidFill>
                <a:latin typeface="Bebas Neue"/>
                <a:ea typeface="Bebas Neue"/>
                <a:cs typeface="Bebas Neue"/>
                <a:sym typeface="Bebas Neue"/>
              </a:rPr>
              <a:t>Mser (maximal stable Extremal regions)</a:t>
            </a:r>
            <a:endParaRPr sz="3600">
              <a:solidFill>
                <a:srgbClr val="FFB6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6" name="Google Shape;706;p38"/>
          <p:cNvSpPr txBox="1"/>
          <p:nvPr/>
        </p:nvSpPr>
        <p:spPr>
          <a:xfrm>
            <a:off x="1392100" y="1609213"/>
            <a:ext cx="58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Método de detección de regiones sin deep learning  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7" name="Google Shape;707;p38"/>
          <p:cNvSpPr txBox="1"/>
          <p:nvPr/>
        </p:nvSpPr>
        <p:spPr>
          <a:xfrm>
            <a:off x="1392100" y="2107913"/>
            <a:ext cx="56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Propuesto por primera vez en 2004 por Matias et al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8" name="Google Shape;708;p38"/>
          <p:cNvSpPr/>
          <p:nvPr/>
        </p:nvSpPr>
        <p:spPr>
          <a:xfrm>
            <a:off x="1090200" y="1752525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090200" y="2232725"/>
            <a:ext cx="213300" cy="2133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090200" y="2712913"/>
            <a:ext cx="213300" cy="213300"/>
          </a:xfrm>
          <a:prstGeom prst="ellipse">
            <a:avLst/>
          </a:prstGeom>
          <a:gradFill>
            <a:gsLst>
              <a:gs pos="0">
                <a:srgbClr val="FFFFFF">
                  <a:alpha val="50449"/>
                </a:srgbClr>
              </a:gs>
              <a:gs pos="100000">
                <a:srgbClr val="BEBEBE">
                  <a:alpha val="5044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 txBox="1"/>
          <p:nvPr/>
        </p:nvSpPr>
        <p:spPr>
          <a:xfrm>
            <a:off x="1392100" y="2551725"/>
            <a:ext cx="644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 fue desarrollado para la detección de texto. Sin embargo si la puede realizar si se combina con: 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2" name="Google Shape;712;p38">
            <a:hlinkClick action="ppaction://hlinkshowjump?jump=nextslide"/>
          </p:cNvPr>
          <p:cNvSpPr/>
          <p:nvPr/>
        </p:nvSpPr>
        <p:spPr>
          <a:xfrm rot="5400000">
            <a:off x="2129097" y="3361179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8">
            <a:hlinkClick action="ppaction://hlinkshowjump?jump=nextslide"/>
          </p:cNvPr>
          <p:cNvSpPr/>
          <p:nvPr/>
        </p:nvSpPr>
        <p:spPr>
          <a:xfrm rot="5400000">
            <a:off x="2129097" y="3734654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090200" y="4163875"/>
            <a:ext cx="213300" cy="213300"/>
          </a:xfrm>
          <a:prstGeom prst="ellipse">
            <a:avLst/>
          </a:prstGeom>
          <a:gradFill>
            <a:gsLst>
              <a:gs pos="0">
                <a:srgbClr val="DBD4EB">
                  <a:alpha val="50449"/>
                </a:srgbClr>
              </a:gs>
              <a:gs pos="100000">
                <a:srgbClr val="9180BB">
                  <a:alpha val="50449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 txBox="1"/>
          <p:nvPr/>
        </p:nvSpPr>
        <p:spPr>
          <a:xfrm>
            <a:off x="2467800" y="3308475"/>
            <a:ext cx="31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Detector de bordes Canny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6" name="Google Shape;716;p38"/>
          <p:cNvSpPr txBox="1"/>
          <p:nvPr/>
        </p:nvSpPr>
        <p:spPr>
          <a:xfrm>
            <a:off x="2467800" y="3650525"/>
            <a:ext cx="27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Método de grafos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1392100" y="4047325"/>
            <a:ext cx="306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Implementado en openCV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8" name="Google Shape;718;p38"/>
          <p:cNvSpPr/>
          <p:nvPr/>
        </p:nvSpPr>
        <p:spPr>
          <a:xfrm rot="7198710">
            <a:off x="6260711" y="3282739"/>
            <a:ext cx="630918" cy="627700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/>
          <p:nvPr/>
        </p:nvSpPr>
        <p:spPr>
          <a:xfrm rot="8100000">
            <a:off x="7122795" y="1207915"/>
            <a:ext cx="969401" cy="964456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8"/>
          <p:cNvSpPr/>
          <p:nvPr/>
        </p:nvSpPr>
        <p:spPr>
          <a:xfrm rot="7201932">
            <a:off x="6991062" y="3938565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8"/>
          <p:cNvSpPr/>
          <p:nvPr/>
        </p:nvSpPr>
        <p:spPr>
          <a:xfrm rot="7201932">
            <a:off x="7904587" y="885978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8"/>
          <p:cNvSpPr/>
          <p:nvPr/>
        </p:nvSpPr>
        <p:spPr>
          <a:xfrm>
            <a:off x="6340525" y="4163875"/>
            <a:ext cx="140201" cy="14040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8"/>
          <p:cNvSpPr/>
          <p:nvPr/>
        </p:nvSpPr>
        <p:spPr>
          <a:xfrm>
            <a:off x="8253100" y="1475250"/>
            <a:ext cx="231952" cy="213297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8"/>
          <p:cNvSpPr/>
          <p:nvPr/>
        </p:nvSpPr>
        <p:spPr>
          <a:xfrm>
            <a:off x="8429700" y="1184200"/>
            <a:ext cx="140201" cy="14040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9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INGENIERÍA ROBÓTICA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730" name="Google Shape;730;p3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1" name="Google Shape;731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39">
            <a:hlinkClick action="ppaction://hlinksldjump" r:id="rId3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 txBox="1"/>
          <p:nvPr/>
        </p:nvSpPr>
        <p:spPr>
          <a:xfrm>
            <a:off x="882800" y="1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UNIVERSIDAD  DE   ALICANTE</a:t>
            </a:r>
            <a:endParaRPr/>
          </a:p>
        </p:txBody>
      </p:sp>
      <p:sp>
        <p:nvSpPr>
          <p:cNvPr id="742" name="Google Shape;742;p39"/>
          <p:cNvSpPr txBox="1"/>
          <p:nvPr/>
        </p:nvSpPr>
        <p:spPr>
          <a:xfrm>
            <a:off x="696050" y="732200"/>
            <a:ext cx="747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32"/>
                </a:solidFill>
                <a:latin typeface="Bebas Neue"/>
                <a:ea typeface="Bebas Neue"/>
                <a:cs typeface="Bebas Neue"/>
                <a:sym typeface="Bebas Neue"/>
              </a:rPr>
              <a:t>EAST ( EFFICIENT AND ACCURACY TEXT DETECTION)</a:t>
            </a:r>
            <a:endParaRPr sz="3600">
              <a:solidFill>
                <a:srgbClr val="FFB63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3" name="Google Shape;743;p39"/>
          <p:cNvSpPr/>
          <p:nvPr/>
        </p:nvSpPr>
        <p:spPr>
          <a:xfrm>
            <a:off x="1333525" y="1471100"/>
            <a:ext cx="140100" cy="14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/>
        </p:nvSpPr>
        <p:spPr>
          <a:xfrm>
            <a:off x="1609025" y="1321225"/>
            <a:ext cx="499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Método de detección con deep learning muy robusto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45" name="Google Shape;745;p39"/>
          <p:cNvSpPr/>
          <p:nvPr/>
        </p:nvSpPr>
        <p:spPr>
          <a:xfrm>
            <a:off x="669500" y="2192300"/>
            <a:ext cx="1367400" cy="1356000"/>
          </a:xfrm>
          <a:prstGeom prst="rect">
            <a:avLst/>
          </a:prstGeom>
          <a:noFill/>
          <a:ln cap="flat" cmpd="sng" w="9525">
            <a:solidFill>
              <a:srgbClr val="FFB6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9"/>
          <p:cNvSpPr txBox="1"/>
          <p:nvPr/>
        </p:nvSpPr>
        <p:spPr>
          <a:xfrm>
            <a:off x="914750" y="2362400"/>
            <a:ext cx="87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Imagen de entrada</a:t>
            </a:r>
            <a:endParaRPr sz="1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7" name="Google Shape;747;p39"/>
          <p:cNvSpPr/>
          <p:nvPr/>
        </p:nvSpPr>
        <p:spPr>
          <a:xfrm rot="5400155">
            <a:off x="2148694" y="2566537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9"/>
          <p:cNvSpPr/>
          <p:nvPr/>
        </p:nvSpPr>
        <p:spPr>
          <a:xfrm>
            <a:off x="2596275" y="2179738"/>
            <a:ext cx="1367400" cy="1356000"/>
          </a:xfrm>
          <a:prstGeom prst="rect">
            <a:avLst/>
          </a:prstGeom>
          <a:noFill/>
          <a:ln cap="flat" cmpd="sng" w="9525">
            <a:solidFill>
              <a:srgbClr val="FFB6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9"/>
          <p:cNvSpPr txBox="1"/>
          <p:nvPr/>
        </p:nvSpPr>
        <p:spPr>
          <a:xfrm>
            <a:off x="2596275" y="2396050"/>
            <a:ext cx="136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RED CONVOLUCIONAL COMPLETA FCN</a:t>
            </a:r>
            <a:endParaRPr sz="1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0" name="Google Shape;750;p39"/>
          <p:cNvSpPr/>
          <p:nvPr/>
        </p:nvSpPr>
        <p:spPr>
          <a:xfrm rot="5400155">
            <a:off x="4075469" y="2590087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9"/>
          <p:cNvSpPr/>
          <p:nvPr/>
        </p:nvSpPr>
        <p:spPr>
          <a:xfrm>
            <a:off x="4523050" y="2417945"/>
            <a:ext cx="1205700" cy="69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9"/>
          <p:cNvSpPr txBox="1"/>
          <p:nvPr/>
        </p:nvSpPr>
        <p:spPr>
          <a:xfrm>
            <a:off x="4646800" y="2348938"/>
            <a:ext cx="95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Bounding boxes generadas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3" name="Google Shape;753;p39"/>
          <p:cNvSpPr/>
          <p:nvPr/>
        </p:nvSpPr>
        <p:spPr>
          <a:xfrm rot="5400155">
            <a:off x="5840544" y="2590075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9"/>
          <p:cNvSpPr/>
          <p:nvPr/>
        </p:nvSpPr>
        <p:spPr>
          <a:xfrm>
            <a:off x="6288125" y="2490275"/>
            <a:ext cx="672300" cy="572700"/>
          </a:xfrm>
          <a:prstGeom prst="rect">
            <a:avLst/>
          </a:prstGeom>
          <a:noFill/>
          <a:ln cap="flat" cmpd="sng" w="9525">
            <a:solidFill>
              <a:srgbClr val="FFB6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9"/>
          <p:cNvSpPr txBox="1"/>
          <p:nvPr/>
        </p:nvSpPr>
        <p:spPr>
          <a:xfrm>
            <a:off x="6315275" y="2509863"/>
            <a:ext cx="61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NMS</a:t>
            </a:r>
            <a:endParaRPr sz="3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6" name="Google Shape;756;p39"/>
          <p:cNvSpPr/>
          <p:nvPr/>
        </p:nvSpPr>
        <p:spPr>
          <a:xfrm rot="5400155">
            <a:off x="7099369" y="2566537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39"/>
          <p:cNvPicPr preferRelativeResize="0"/>
          <p:nvPr/>
        </p:nvPicPr>
        <p:blipFill rotWithShape="1">
          <a:blip r:embed="rId4">
            <a:alphaModFix/>
          </a:blip>
          <a:srcRect b="40119" l="4096" r="33551" t="22417"/>
          <a:stretch/>
        </p:blipFill>
        <p:spPr>
          <a:xfrm>
            <a:off x="5142640" y="3548300"/>
            <a:ext cx="2728175" cy="9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39"/>
          <p:cNvSpPr/>
          <p:nvPr/>
        </p:nvSpPr>
        <p:spPr>
          <a:xfrm>
            <a:off x="7574100" y="2098625"/>
            <a:ext cx="1367400" cy="1356000"/>
          </a:xfrm>
          <a:prstGeom prst="rect">
            <a:avLst/>
          </a:prstGeom>
          <a:noFill/>
          <a:ln cap="flat" cmpd="sng" w="9525">
            <a:solidFill>
              <a:srgbClr val="FFB6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9">
            <a:hlinkClick action="ppaction://hlinkshowjump?jump=previousslide"/>
          </p:cNvPr>
          <p:cNvSpPr/>
          <p:nvPr/>
        </p:nvSpPr>
        <p:spPr>
          <a:xfrm flipH="1" rot="10800000">
            <a:off x="6525984" y="3189666"/>
            <a:ext cx="196602" cy="231951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7778700" y="2386725"/>
            <a:ext cx="95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IMAGEN DE SALIDA</a:t>
            </a:r>
            <a:endParaRPr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1333525" y="1742200"/>
            <a:ext cx="140100" cy="1404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9"/>
          <p:cNvSpPr txBox="1"/>
          <p:nvPr/>
        </p:nvSpPr>
        <p:spPr>
          <a:xfrm>
            <a:off x="1609025" y="1596838"/>
            <a:ext cx="486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Pre-entrenado en OpenCV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